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61" r:id="rId6"/>
    <p:sldId id="258" r:id="rId7"/>
    <p:sldId id="260" r:id="rId8"/>
    <p:sldId id="259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CCAD-5142-4B63-9A3A-7A6098D4A20C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C446-7D85-4A2D-9B97-8DC0CD0F7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42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CCAD-5142-4B63-9A3A-7A6098D4A20C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C446-7D85-4A2D-9B97-8DC0CD0F7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29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CCAD-5142-4B63-9A3A-7A6098D4A20C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C446-7D85-4A2D-9B97-8DC0CD0F7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80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CCAD-5142-4B63-9A3A-7A6098D4A20C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C446-7D85-4A2D-9B97-8DC0CD0F7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43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CCAD-5142-4B63-9A3A-7A6098D4A20C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C446-7D85-4A2D-9B97-8DC0CD0F7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26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CCAD-5142-4B63-9A3A-7A6098D4A20C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C446-7D85-4A2D-9B97-8DC0CD0F7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90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CCAD-5142-4B63-9A3A-7A6098D4A20C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C446-7D85-4A2D-9B97-8DC0CD0F7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88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CCAD-5142-4B63-9A3A-7A6098D4A20C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C446-7D85-4A2D-9B97-8DC0CD0F7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28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CCAD-5142-4B63-9A3A-7A6098D4A20C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C446-7D85-4A2D-9B97-8DC0CD0F7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4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CCAD-5142-4B63-9A3A-7A6098D4A20C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C446-7D85-4A2D-9B97-8DC0CD0F7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82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CCAD-5142-4B63-9A3A-7A6098D4A20C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C446-7D85-4A2D-9B97-8DC0CD0F7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88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DCCAD-5142-4B63-9A3A-7A6098D4A20C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C446-7D85-4A2D-9B97-8DC0CD0F7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02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98DF8B-D9E4-45EC-A242-B62F5E6B4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707" y="331974"/>
            <a:ext cx="6572223" cy="34532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A5C31B-5CC6-4EA0-B55B-57533AFB5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706" y="3785176"/>
            <a:ext cx="6572223" cy="245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1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687001-2023-4B68-BC04-A691A6FF1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914" y="312258"/>
            <a:ext cx="6529572" cy="31167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E08C42-C0E4-42C4-95F6-704D57BE5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914" y="3428999"/>
            <a:ext cx="6529572" cy="260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1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верхаузеровский магнитометр MiniMag">
            <a:extLst>
              <a:ext uri="{FF2B5EF4-FFF2-40B4-BE49-F238E27FC236}">
                <a16:creationId xmlns:a16="http://schemas.microsoft.com/office/drawing/2014/main" id="{063D8AF0-49A6-4EC2-BEFA-5F3BE6D7C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551" y="2210498"/>
            <a:ext cx="4991449" cy="311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EADB48A-FFFA-4730-868F-D45D883895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067897"/>
              </p:ext>
            </p:extLst>
          </p:nvPr>
        </p:nvGraphicFramePr>
        <p:xfrm>
          <a:off x="475641" y="567273"/>
          <a:ext cx="3679440" cy="4351345"/>
        </p:xfrm>
        <a:graphic>
          <a:graphicData uri="http://schemas.openxmlformats.org/drawingml/2006/table">
            <a:tbl>
              <a:tblPr/>
              <a:tblGrid>
                <a:gridCol w="1839720">
                  <a:extLst>
                    <a:ext uri="{9D8B030D-6E8A-4147-A177-3AD203B41FA5}">
                      <a16:colId xmlns:a16="http://schemas.microsoft.com/office/drawing/2014/main" val="141278865"/>
                    </a:ext>
                  </a:extLst>
                </a:gridCol>
                <a:gridCol w="1839720">
                  <a:extLst>
                    <a:ext uri="{9D8B030D-6E8A-4147-A177-3AD203B41FA5}">
                      <a16:colId xmlns:a16="http://schemas.microsoft.com/office/drawing/2014/main" val="1381504456"/>
                    </a:ext>
                  </a:extLst>
                </a:gridCol>
              </a:tblGrid>
              <a:tr h="127981"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Принцип работы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протонный на эффекте Оверхаузера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085577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Рабочий диапазон полей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20 000 ÷ 110 000 нТл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725039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Абсолютная погрешность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&lt;0.2 нТл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395928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Медианная чувствительность в рабочем диапазоне полей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СКО до 0.01 нТл в цикле 3 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393769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Разрешение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0.001 нТл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985453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Оптимальный угол между осью датчика и вектором поля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90°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7307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Оптимальный диапазон наклонений относительно оптимального угла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± 45°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165865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Работоспособность в диапазоне углов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360°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53369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Ориентационная погрешность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&lt;0.15 нТл (±45°)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536967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Градиентоустойчивость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10 000 нТл/м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68239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Минимальный цикл измерений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0.2 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027157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Стабильность радикала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10 лет при н.у.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305909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Интерфейс связи с ПК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USB </a:t>
                      </a:r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и </a:t>
                      </a:r>
                      <a:r>
                        <a:rPr lang="en-US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RS-232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458253"/>
                  </a:ext>
                </a:extLst>
              </a:tr>
              <a:tr h="383942"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Объем памяти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1 000 000 измерений в режиме МВС или 250 000 - с координатной привязкой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227912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Питание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10 ÷ 16.8 В, Li-ion или свинцовый аккумулятор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965707"/>
                  </a:ext>
                </a:extLst>
              </a:tr>
              <a:tr h="383942"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Энергопотребление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3.7 Вт в цикле 2 с</a:t>
                      </a:r>
                    </a:p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3.2 Вт в цикле 3 с</a:t>
                      </a:r>
                    </a:p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1.4 Вт в цикле 10 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98969"/>
                  </a:ext>
                </a:extLst>
              </a:tr>
              <a:tr h="383942"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Диапазон рабочих температур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–40 ÷ +60 °C, читаемость дисплея обеспечивается при температурах выше -20 °C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72105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Масса рабочего комплекта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3.1 кг вместе с АКБ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522774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Номинальное напряжение </a:t>
                      </a:r>
                      <a:r>
                        <a:rPr lang="en-US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Li-ion </a:t>
                      </a:r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аккумулятора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14.6 В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778977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Номинальная ёмкость АКБ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4 А·ч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678446"/>
                  </a:ext>
                </a:extLst>
              </a:tr>
              <a:tr h="383942">
                <a:tc>
                  <a:txBody>
                    <a:bodyPr/>
                    <a:lstStyle/>
                    <a:p>
                      <a:pPr rtl="0"/>
                      <a:r>
                        <a:rPr lang="ru-RU" sz="800" b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Время непрерывной работы при полностью заряженной АКБ и температуре 20 °C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800" b="0" dirty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15.9 ч в цикле 2 с</a:t>
                      </a:r>
                    </a:p>
                    <a:p>
                      <a:pPr rtl="0"/>
                      <a:r>
                        <a:rPr lang="ru-RU" sz="800" b="0" dirty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18.7 ч в цикле 3 с</a:t>
                      </a:r>
                    </a:p>
                    <a:p>
                      <a:pPr rtl="0"/>
                      <a:r>
                        <a:rPr lang="ru-RU" sz="800" b="0" dirty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42 ч в цикле 10 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79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952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oscan Planner на ноутбуке">
            <a:extLst>
              <a:ext uri="{FF2B5EF4-FFF2-40B4-BE49-F238E27FC236}">
                <a16:creationId xmlns:a16="http://schemas.microsoft.com/office/drawing/2014/main" id="{5AD301F0-DF5E-46A3-A518-BCD205D2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734" y="2699202"/>
            <a:ext cx="437197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>
            <a:extLst>
              <a:ext uri="{FF2B5EF4-FFF2-40B4-BE49-F238E27FC236}">
                <a16:creationId xmlns:a16="http://schemas.microsoft.com/office/drawing/2014/main" id="{EC73AB38-2E7C-4458-A296-A8CD99B8BE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827BD273-9962-4EC8-B9CA-E9F1142193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7189" y="3428999"/>
            <a:ext cx="3039611" cy="303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A51EA9-CF8E-444A-BA4C-1C0CC9C69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143553"/>
            <a:ext cx="83629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26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E7DE8A-EC4A-4C29-9ED9-38D53C3C3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33" y="947152"/>
            <a:ext cx="7524925" cy="461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8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485659A-A2AD-47F3-81D3-885CE2B09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6A665165-3926-43FD-980B-5EA7177D5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37" y="306199"/>
            <a:ext cx="5038725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A161B38C-E0F3-42FF-B47B-9FC2228B2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96" y="584607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Рис.3. Карта относительной магнитной индукции на площадке ПЯВ «Кристалл» (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нТл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 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№ 1–8 – основные магнитные аномалии от погребенных железосодержащих объектов.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37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414906-FC53-47B0-8C70-0A2894B6B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659" y="169222"/>
            <a:ext cx="6734124" cy="24061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91968F-D263-49A6-B04A-D34636748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659" y="2674027"/>
            <a:ext cx="6749934" cy="215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53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Стабилизация основания НПС-14. ВСТО, г.Олекминск, Якутия 2008г.">
            <a:extLst>
              <a:ext uri="{FF2B5EF4-FFF2-40B4-BE49-F238E27FC236}">
                <a16:creationId xmlns:a16="http://schemas.microsoft.com/office/drawing/2014/main" id="{0B99BA13-8B21-410C-9123-3DD946663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682" y="231358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C002C050-AE8D-4F3B-82E0-AD851F24E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54" y="149114"/>
            <a:ext cx="5193834" cy="367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954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E3A8E981-C8DB-4A8A-A0A2-834F06C388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E348E0BE-ADF8-44C2-8109-A123D10AB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4313090" cy="318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C748BF-A6E7-4B86-8DE6-A09A7AADB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27" y="408613"/>
            <a:ext cx="4806004" cy="36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937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242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inherit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Потапов Владимир Владимирович</dc:creator>
  <cp:lastModifiedBy>Потапов Владимир Владимирович</cp:lastModifiedBy>
  <cp:revision>3</cp:revision>
  <dcterms:created xsi:type="dcterms:W3CDTF">2021-05-19T16:44:41Z</dcterms:created>
  <dcterms:modified xsi:type="dcterms:W3CDTF">2021-05-19T17:14:16Z</dcterms:modified>
</cp:coreProperties>
</file>