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69" r:id="rId7"/>
    <p:sldId id="270" r:id="rId8"/>
    <p:sldId id="271" r:id="rId9"/>
    <p:sldId id="264" r:id="rId10"/>
    <p:sldId id="263" r:id="rId11"/>
    <p:sldId id="262" r:id="rId12"/>
    <p:sldId id="261" r:id="rId13"/>
    <p:sldId id="260" r:id="rId14"/>
    <p:sldId id="259" r:id="rId15"/>
    <p:sldId id="258" r:id="rId16"/>
    <p:sldId id="272" r:id="rId17"/>
    <p:sldId id="276" r:id="rId18"/>
    <p:sldId id="275" r:id="rId19"/>
    <p:sldId id="274"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CF3E77-A16E-4F99-AEF5-623427B250D4}" type="datetimeFigureOut">
              <a:rPr lang="ru-RU" smtClean="0"/>
              <a:t>19.03.2021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294082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CF3E77-A16E-4F99-AEF5-623427B250D4}" type="datetimeFigureOut">
              <a:rPr lang="ru-RU" smtClean="0"/>
              <a:t>19.03.2021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153499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CF3E77-A16E-4F99-AEF5-623427B250D4}" type="datetimeFigureOut">
              <a:rPr lang="ru-RU" smtClean="0"/>
              <a:t>19.03.2021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86018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CF3E77-A16E-4F99-AEF5-623427B250D4}" type="datetimeFigureOut">
              <a:rPr lang="ru-RU" smtClean="0"/>
              <a:t>19.03.2021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17782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CF3E77-A16E-4F99-AEF5-623427B250D4}" type="datetimeFigureOut">
              <a:rPr lang="ru-RU" smtClean="0"/>
              <a:t>19.03.2021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14479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CF3E77-A16E-4F99-AEF5-623427B250D4}" type="datetimeFigureOut">
              <a:rPr lang="ru-RU" smtClean="0"/>
              <a:t>19.03.2021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14133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CF3E77-A16E-4F99-AEF5-623427B250D4}" type="datetimeFigureOut">
              <a:rPr lang="ru-RU" smtClean="0"/>
              <a:t>19.03.2021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25959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CF3E77-A16E-4F99-AEF5-623427B250D4}" type="datetimeFigureOut">
              <a:rPr lang="ru-RU" smtClean="0"/>
              <a:t>19.03.2021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199001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F3E77-A16E-4F99-AEF5-623427B250D4}" type="datetimeFigureOut">
              <a:rPr lang="ru-RU" smtClean="0"/>
              <a:t>19.03.2021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324238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CF3E77-A16E-4F99-AEF5-623427B250D4}" type="datetimeFigureOut">
              <a:rPr lang="ru-RU" smtClean="0"/>
              <a:t>19.03.2021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323733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CF3E77-A16E-4F99-AEF5-623427B250D4}" type="datetimeFigureOut">
              <a:rPr lang="ru-RU" smtClean="0"/>
              <a:t>19.03.2021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9AF3C0-63A0-472D-AD0F-589C1FAFB383}" type="slidenum">
              <a:rPr lang="ru-RU" smtClean="0"/>
              <a:t>‹#›</a:t>
            </a:fld>
            <a:endParaRPr lang="ru-RU"/>
          </a:p>
        </p:txBody>
      </p:sp>
    </p:spTree>
    <p:extLst>
      <p:ext uri="{BB962C8B-B14F-4D97-AF65-F5344CB8AC3E}">
        <p14:creationId xmlns:p14="http://schemas.microsoft.com/office/powerpoint/2010/main" val="45775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F3E77-A16E-4F99-AEF5-623427B250D4}" type="datetimeFigureOut">
              <a:rPr lang="ru-RU" smtClean="0"/>
              <a:t>19.03.2021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AF3C0-63A0-472D-AD0F-589C1FAFB383}" type="slidenum">
              <a:rPr lang="ru-RU" smtClean="0"/>
              <a:t>‹#›</a:t>
            </a:fld>
            <a:endParaRPr lang="ru-RU"/>
          </a:p>
        </p:txBody>
      </p:sp>
    </p:spTree>
    <p:extLst>
      <p:ext uri="{BB962C8B-B14F-4D97-AF65-F5344CB8AC3E}">
        <p14:creationId xmlns:p14="http://schemas.microsoft.com/office/powerpoint/2010/main" val="269091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80950" y="532014"/>
            <a:ext cx="7994317" cy="5386647"/>
          </a:xfrm>
          <a:prstGeom prst="rect">
            <a:avLst/>
          </a:prstGeom>
        </p:spPr>
      </p:pic>
    </p:spTree>
    <p:extLst>
      <p:ext uri="{BB962C8B-B14F-4D97-AF65-F5344CB8AC3E}">
        <p14:creationId xmlns:p14="http://schemas.microsoft.com/office/powerpoint/2010/main" val="387098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73300" y="532013"/>
            <a:ext cx="7824646" cy="5228705"/>
          </a:xfrm>
          <a:prstGeom prst="rect">
            <a:avLst/>
          </a:prstGeom>
        </p:spPr>
      </p:pic>
    </p:spTree>
    <p:extLst>
      <p:ext uri="{BB962C8B-B14F-4D97-AF65-F5344CB8AC3E}">
        <p14:creationId xmlns:p14="http://schemas.microsoft.com/office/powerpoint/2010/main" val="221278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29047" y="423949"/>
            <a:ext cx="5625249" cy="6187773"/>
          </a:xfrm>
          <a:prstGeom prst="rect">
            <a:avLst/>
          </a:prstGeom>
        </p:spPr>
      </p:pic>
    </p:spTree>
    <p:extLst>
      <p:ext uri="{BB962C8B-B14F-4D97-AF65-F5344CB8AC3E}">
        <p14:creationId xmlns:p14="http://schemas.microsoft.com/office/powerpoint/2010/main" val="302436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6030" y="418839"/>
            <a:ext cx="6911939" cy="6020322"/>
          </a:xfrm>
          <a:prstGeom prst="rect">
            <a:avLst/>
          </a:prstGeom>
        </p:spPr>
      </p:pic>
    </p:spTree>
    <p:extLst>
      <p:ext uri="{BB962C8B-B14F-4D97-AF65-F5344CB8AC3E}">
        <p14:creationId xmlns:p14="http://schemas.microsoft.com/office/powerpoint/2010/main" val="402242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62793" y="394855"/>
            <a:ext cx="6079557" cy="6079557"/>
          </a:xfrm>
          <a:prstGeom prst="rect">
            <a:avLst/>
          </a:prstGeom>
        </p:spPr>
      </p:pic>
    </p:spTree>
    <p:extLst>
      <p:ext uri="{BB962C8B-B14F-4D97-AF65-F5344CB8AC3E}">
        <p14:creationId xmlns:p14="http://schemas.microsoft.com/office/powerpoint/2010/main" val="223614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74193" y="427477"/>
            <a:ext cx="7639431" cy="4751352"/>
          </a:xfrm>
          <a:prstGeom prst="rect">
            <a:avLst/>
          </a:prstGeom>
        </p:spPr>
      </p:pic>
    </p:spTree>
    <p:extLst>
      <p:ext uri="{BB962C8B-B14F-4D97-AF65-F5344CB8AC3E}">
        <p14:creationId xmlns:p14="http://schemas.microsoft.com/office/powerpoint/2010/main" val="340515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8515" y="280336"/>
            <a:ext cx="7922029" cy="3139321"/>
          </a:xfrm>
          <a:prstGeom prst="rect">
            <a:avLst/>
          </a:prstGeom>
        </p:spPr>
        <p:txBody>
          <a:bodyPr wrap="square">
            <a:spAutoFit/>
          </a:bodyPr>
          <a:lstStyle/>
          <a:p>
            <a:pPr algn="just"/>
            <a:r>
              <a:rPr lang="ru-RU" i="1" dirty="0" smtClean="0">
                <a:solidFill>
                  <a:srgbClr val="000000"/>
                </a:solidFill>
                <a:latin typeface="Segoe UI" panose="020B0502040204020203" pitchFamily="34" charset="0"/>
              </a:rPr>
              <a:t>	Вторичные </a:t>
            </a:r>
            <a:r>
              <a:rPr lang="ru-RU" i="1" dirty="0">
                <a:solidFill>
                  <a:srgbClr val="000000"/>
                </a:solidFill>
                <a:latin typeface="Segoe UI" panose="020B0502040204020203" pitchFamily="34" charset="0"/>
              </a:rPr>
              <a:t>заряды</a:t>
            </a:r>
            <a:r>
              <a:rPr lang="ru-RU" dirty="0">
                <a:solidFill>
                  <a:srgbClr val="000000"/>
                </a:solidFill>
                <a:latin typeface="Segoe UI" panose="020B0502040204020203" pitchFamily="34" charset="0"/>
              </a:rPr>
              <a:t> образуются только в неоднородных средах, состоящих из твердой и жидкой фаз. В таких средах на границе фаз существует </a:t>
            </a:r>
            <a:r>
              <a:rPr lang="ru-RU" i="1" dirty="0">
                <a:solidFill>
                  <a:srgbClr val="000000"/>
                </a:solidFill>
                <a:latin typeface="Segoe UI" panose="020B0502040204020203" pitchFamily="34" charset="0"/>
              </a:rPr>
              <a:t>двойной электрический слой</a:t>
            </a:r>
            <a:r>
              <a:rPr lang="ru-RU" dirty="0">
                <a:solidFill>
                  <a:srgbClr val="000000"/>
                </a:solidFill>
                <a:latin typeface="Segoe UI" panose="020B0502040204020203" pitchFamily="34" charset="0"/>
              </a:rPr>
              <a:t>, для которого характерно упорядоченное положение ионов. При появлении внешнего источника поля наличие такой упорядоченной структуры способствует развитию сложных электрохимических процессов. При этом на одних участках постепенно, во время воздействия внешних, сторонних источников поля накапливаются заряды положительного, а на других — отрицательного знака. Таким образом, в среде образуются электрические диполи, которые и являются источниками поля ВП. При отключении внешнего поля вторичные заряды постепенно рассасываются.</a:t>
            </a:r>
            <a:endParaRPr lang="ru-RU" dirty="0"/>
          </a:p>
        </p:txBody>
      </p:sp>
    </p:spTree>
    <p:extLst>
      <p:ext uri="{BB962C8B-B14F-4D97-AF65-F5344CB8AC3E}">
        <p14:creationId xmlns:p14="http://schemas.microsoft.com/office/powerpoint/2010/main" val="30200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389" y="680038"/>
            <a:ext cx="8354291" cy="5355312"/>
          </a:xfrm>
          <a:prstGeom prst="rect">
            <a:avLst/>
          </a:prstGeom>
        </p:spPr>
        <p:txBody>
          <a:bodyPr wrap="square">
            <a:spAutoFit/>
          </a:bodyPr>
          <a:lstStyle/>
          <a:p>
            <a:pPr algn="just"/>
            <a:r>
              <a:rPr lang="ru-RU" i="1" dirty="0">
                <a:solidFill>
                  <a:srgbClr val="000000"/>
                </a:solidFill>
                <a:latin typeface="Segoe UI" panose="020B0502040204020203" pitchFamily="34" charset="0"/>
              </a:rPr>
              <a:t>Области применения метода ВП</a:t>
            </a:r>
            <a:endParaRPr lang="ru-RU" dirty="0">
              <a:solidFill>
                <a:srgbClr val="000000"/>
              </a:solidFill>
              <a:latin typeface="Segoe UI" panose="020B0502040204020203" pitchFamily="34" charset="0"/>
            </a:endParaRPr>
          </a:p>
          <a:p>
            <a:pPr algn="just"/>
            <a:r>
              <a:rPr lang="ru-RU" dirty="0" smtClean="0">
                <a:solidFill>
                  <a:srgbClr val="000000"/>
                </a:solidFill>
                <a:latin typeface="Segoe UI" panose="020B0502040204020203" pitchFamily="34" charset="0"/>
              </a:rPr>
              <a:t>	Явление </a:t>
            </a:r>
            <a:r>
              <a:rPr lang="ru-RU" dirty="0">
                <a:solidFill>
                  <a:srgbClr val="000000"/>
                </a:solidFill>
                <a:latin typeface="Segoe UI" panose="020B0502040204020203" pitchFamily="34" charset="0"/>
              </a:rPr>
              <a:t>вызванной поляризации протекает весьма интенсивно при наличии в среде электронопроводящих минералов. Поэтому метод ВП является основным методом рудной геофизики [Комаров, 1980]. Причем, поскольку интенсивность аномалий ВП пропорциональна площади поверхности электронных проводников, метод позволяет </a:t>
            </a:r>
            <a:r>
              <a:rPr lang="ru-RU" dirty="0" err="1">
                <a:solidFill>
                  <a:srgbClr val="000000"/>
                </a:solidFill>
                <a:latin typeface="Segoe UI" panose="020B0502040204020203" pitchFamily="34" charset="0"/>
              </a:rPr>
              <a:t>картировать</a:t>
            </a:r>
            <a:r>
              <a:rPr lang="ru-RU" dirty="0">
                <a:solidFill>
                  <a:srgbClr val="000000"/>
                </a:solidFill>
                <a:latin typeface="Segoe UI" panose="020B0502040204020203" pitchFamily="34" charset="0"/>
              </a:rPr>
              <a:t> не только массивные, но и вкрапленные руды. Очевидно, что метод ВП может успешно применяться и при изучении техногенных металлических объектов (трубопроводов, металлических резервуаров и др.).</a:t>
            </a:r>
          </a:p>
          <a:p>
            <a:pPr algn="just"/>
            <a:r>
              <a:rPr lang="ru-RU" dirty="0" smtClean="0">
                <a:solidFill>
                  <a:srgbClr val="000000"/>
                </a:solidFill>
                <a:latin typeface="Segoe UI" panose="020B0502040204020203" pitchFamily="34" charset="0"/>
              </a:rPr>
              <a:t>	Геохимические </a:t>
            </a:r>
            <a:r>
              <a:rPr lang="ru-RU" dirty="0">
                <a:solidFill>
                  <a:srgbClr val="000000"/>
                </a:solidFill>
                <a:latin typeface="Segoe UI" panose="020B0502040204020203" pitchFamily="34" charset="0"/>
              </a:rPr>
              <a:t>процессы, связанные с наличием углеводородов в горных породах, могут в определенных условиях приводить к образованию минералов с электронной проводимостью. Это явление открывает перспективы использования метода ВП для поиска и картирования месторождений углеводородов.</a:t>
            </a:r>
          </a:p>
          <a:p>
            <a:pPr algn="just"/>
            <a:r>
              <a:rPr lang="ru-RU" dirty="0" smtClean="0">
                <a:solidFill>
                  <a:srgbClr val="000000"/>
                </a:solidFill>
                <a:latin typeface="Segoe UI" panose="020B0502040204020203" pitchFamily="34" charset="0"/>
              </a:rPr>
              <a:t>	Кроме </a:t>
            </a:r>
            <a:r>
              <a:rPr lang="ru-RU" dirty="0">
                <a:solidFill>
                  <a:srgbClr val="000000"/>
                </a:solidFill>
                <a:latin typeface="Segoe UI" panose="020B0502040204020203" pitchFamily="34" charset="0"/>
              </a:rPr>
              <a:t>того, метод ВП используется для решения гидрогеологических и </a:t>
            </a:r>
            <a:r>
              <a:rPr lang="ru-RU" dirty="0" err="1">
                <a:solidFill>
                  <a:srgbClr val="000000"/>
                </a:solidFill>
                <a:latin typeface="Segoe UI" panose="020B0502040204020203" pitchFamily="34" charset="0"/>
              </a:rPr>
              <a:t>геоэкологических</a:t>
            </a:r>
            <a:r>
              <a:rPr lang="ru-RU" dirty="0">
                <a:solidFill>
                  <a:srgbClr val="000000"/>
                </a:solidFill>
                <a:latin typeface="Segoe UI" panose="020B0502040204020203" pitchFamily="34" charset="0"/>
              </a:rPr>
              <a:t> задач. В основе этого лежит зависимость вызванной поляризации от содержания в породах воды и ее минерализации. Наконец, он применяется при </a:t>
            </a:r>
            <a:r>
              <a:rPr lang="ru-RU" dirty="0" err="1">
                <a:solidFill>
                  <a:srgbClr val="000000"/>
                </a:solidFill>
                <a:latin typeface="Segoe UI" panose="020B0502040204020203" pitchFamily="34" charset="0"/>
              </a:rPr>
              <a:t>геокартировочных</a:t>
            </a:r>
            <a:r>
              <a:rPr lang="ru-RU" dirty="0">
                <a:solidFill>
                  <a:srgbClr val="000000"/>
                </a:solidFill>
                <a:latin typeface="Segoe UI" panose="020B0502040204020203" pitchFamily="34" charset="0"/>
              </a:rPr>
              <a:t> работах в комплексе с методом сопротивлений.</a:t>
            </a:r>
            <a:endParaRPr lang="ru-RU"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2422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006" y="266527"/>
            <a:ext cx="8678487" cy="3139321"/>
          </a:xfrm>
          <a:prstGeom prst="rect">
            <a:avLst/>
          </a:prstGeom>
        </p:spPr>
        <p:txBody>
          <a:bodyPr wrap="square">
            <a:spAutoFit/>
          </a:bodyPr>
          <a:lstStyle/>
          <a:p>
            <a:pPr algn="just"/>
            <a:r>
              <a:rPr lang="ru-RU" dirty="0" smtClean="0">
                <a:solidFill>
                  <a:srgbClr val="000000"/>
                </a:solidFill>
                <a:latin typeface="Segoe UI" panose="020B0502040204020203" pitchFamily="34" charset="0"/>
              </a:rPr>
              <a:t>	Рассмотрим </a:t>
            </a:r>
            <a:r>
              <a:rPr lang="ru-RU" dirty="0">
                <a:solidFill>
                  <a:srgbClr val="000000"/>
                </a:solidFill>
                <a:latin typeface="Segoe UI" panose="020B0502040204020203" pitchFamily="34" charset="0"/>
              </a:rPr>
              <a:t>в качестве примера </a:t>
            </a:r>
            <a:r>
              <a:rPr lang="ru-RU" dirty="0" err="1">
                <a:solidFill>
                  <a:srgbClr val="000000"/>
                </a:solidFill>
                <a:latin typeface="Segoe UI" panose="020B0502040204020203" pitchFamily="34" charset="0"/>
              </a:rPr>
              <a:t>четырехэлектродную</a:t>
            </a:r>
            <a:r>
              <a:rPr lang="ru-RU" dirty="0">
                <a:solidFill>
                  <a:srgbClr val="000000"/>
                </a:solidFill>
                <a:latin typeface="Segoe UI" panose="020B0502040204020203" pitchFamily="34" charset="0"/>
              </a:rPr>
              <a:t> установку AMNB, расположенную на поверхности среды, содержащей рудное тело. Через питающие электроды AB в течение некоторого времени пропускается электрический ток. Разность потенциалов на приемных электродах MN отвечает суммарному влиянию поля первичных токов, стекающих с AB, и поля вторичных токов вызванной поляризации. После включения тока среда начинает заряжаться, и поле вызванной поляризации нарастает. Затем процесс вызванной поляризации выходит на насыщение, и разность потенциалов в приемной линии MN перестает меняться. После выключения тока поле ВП спадает по тому же временному закону, по которому оно нарастало при включении.</a:t>
            </a:r>
            <a:endParaRPr lang="ru-RU" dirty="0"/>
          </a:p>
        </p:txBody>
      </p:sp>
      <p:pic>
        <p:nvPicPr>
          <p:cNvPr id="409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82" y="3705106"/>
            <a:ext cx="70294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84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1716" y="191193"/>
            <a:ext cx="1752980" cy="461665"/>
          </a:xfrm>
          <a:prstGeom prst="rect">
            <a:avLst/>
          </a:prstGeom>
          <a:noFill/>
        </p:spPr>
        <p:txBody>
          <a:bodyPr wrap="none" rtlCol="0">
            <a:spAutoFit/>
          </a:bodyPr>
          <a:lstStyle/>
          <a:p>
            <a:r>
              <a:rPr lang="ru-RU" sz="2400" b="1" dirty="0" smtClean="0"/>
              <a:t>Аппаратура</a:t>
            </a:r>
            <a:endParaRPr lang="ru-RU" sz="2400" b="1" dirty="0"/>
          </a:p>
        </p:txBody>
      </p:sp>
      <p:pic>
        <p:nvPicPr>
          <p:cNvPr id="4" name="Picture 2" descr="Многоэлектродная электроразведочная станция СКАЛА-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54" y="312913"/>
            <a:ext cx="310515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90357" y="715414"/>
            <a:ext cx="4572000" cy="5909310"/>
          </a:xfrm>
          <a:prstGeom prst="rect">
            <a:avLst/>
          </a:prstGeom>
        </p:spPr>
        <p:txBody>
          <a:bodyPr>
            <a:spAutoFit/>
          </a:bodyPr>
          <a:lstStyle/>
          <a:p>
            <a:r>
              <a:rPr lang="ru-RU" dirty="0">
                <a:solidFill>
                  <a:srgbClr val="222222"/>
                </a:solidFill>
                <a:latin typeface="Roboto"/>
              </a:rPr>
              <a:t>СКАЛА-48 предназначена для выполнения электроразведочных работ методами сопротивлений и вызванной поляризации в режимах электрического профилирования (ЭП), вертикального электрического зондирования (ВЭЗ) и </a:t>
            </a:r>
            <a:r>
              <a:rPr lang="ru-RU" dirty="0" err="1">
                <a:solidFill>
                  <a:srgbClr val="222222"/>
                </a:solidFill>
                <a:latin typeface="Roboto"/>
              </a:rPr>
              <a:t>электротомографии</a:t>
            </a:r>
            <a:r>
              <a:rPr lang="ru-RU" dirty="0">
                <a:solidFill>
                  <a:srgbClr val="222222"/>
                </a:solidFill>
                <a:latin typeface="Roboto"/>
              </a:rPr>
              <a:t> (ЭТ). В одном корпусе размещены пульт управления со встроенным экраном, электроразведочный генератор мощностью 200 Вт, измеритель и коммутирующий модуль, позволяющий работать с 48-ми электродными расстановками в любых модификациях установок: диполь-диполь, </a:t>
            </a:r>
            <a:r>
              <a:rPr lang="ru-RU" dirty="0" err="1">
                <a:solidFill>
                  <a:srgbClr val="222222"/>
                </a:solidFill>
                <a:latin typeface="Roboto"/>
              </a:rPr>
              <a:t>поль</a:t>
            </a:r>
            <a:r>
              <a:rPr lang="ru-RU" dirty="0">
                <a:solidFill>
                  <a:srgbClr val="222222"/>
                </a:solidFill>
                <a:latin typeface="Roboto"/>
              </a:rPr>
              <a:t>-диполь, </a:t>
            </a:r>
            <a:r>
              <a:rPr lang="ru-RU" dirty="0" err="1">
                <a:solidFill>
                  <a:srgbClr val="222222"/>
                </a:solidFill>
                <a:latin typeface="Roboto"/>
              </a:rPr>
              <a:t>поль-поль</a:t>
            </a:r>
            <a:r>
              <a:rPr lang="ru-RU" dirty="0">
                <a:solidFill>
                  <a:srgbClr val="222222"/>
                </a:solidFill>
                <a:latin typeface="Roboto"/>
              </a:rPr>
              <a:t>. Используя две 24-х электродные косы с шагом между электродами 5 метров, менее чем за 10 минут можно получить данные для построения геоэлектрического разреза по профилю длиной в 235 м.</a:t>
            </a:r>
            <a:endParaRPr lang="ru-RU" dirty="0"/>
          </a:p>
        </p:txBody>
      </p:sp>
      <p:pic>
        <p:nvPicPr>
          <p:cNvPr id="6" name="Picture 4" descr="Усиленные герметичные косы для электротомограф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63" y="3932413"/>
            <a:ext cx="3186141" cy="252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9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009" y="256595"/>
            <a:ext cx="8645236" cy="1477328"/>
          </a:xfrm>
          <a:prstGeom prst="rect">
            <a:avLst/>
          </a:prstGeom>
        </p:spPr>
        <p:txBody>
          <a:bodyPr wrap="square">
            <a:spAutoFit/>
          </a:bodyPr>
          <a:lstStyle/>
          <a:p>
            <a:pPr algn="just"/>
            <a:r>
              <a:rPr lang="ru-RU" i="1" dirty="0">
                <a:solidFill>
                  <a:srgbClr val="000000"/>
                </a:solidFill>
                <a:latin typeface="Segoe UI" panose="020B0502040204020203" pitchFamily="34" charset="0"/>
              </a:rPr>
              <a:t>Интерпретация данных профилирования ВП</a:t>
            </a:r>
            <a:endParaRPr lang="ru-RU" dirty="0">
              <a:solidFill>
                <a:srgbClr val="000000"/>
              </a:solidFill>
              <a:latin typeface="Segoe UI" panose="020B0502040204020203" pitchFamily="34" charset="0"/>
            </a:endParaRPr>
          </a:p>
          <a:p>
            <a:pPr algn="just"/>
            <a:r>
              <a:rPr lang="ru-RU" dirty="0">
                <a:solidFill>
                  <a:srgbClr val="000000"/>
                </a:solidFill>
                <a:latin typeface="Segoe UI" panose="020B0502040204020203" pitchFamily="34" charset="0"/>
              </a:rPr>
              <a:t>В результате профилирования методом ВП строятся графики, карты графиков и карты изолиний параметров, характеризующих </a:t>
            </a:r>
            <a:r>
              <a:rPr lang="ru-RU" dirty="0" err="1">
                <a:solidFill>
                  <a:srgbClr val="000000"/>
                </a:solidFill>
                <a:latin typeface="Segoe UI" panose="020B0502040204020203" pitchFamily="34" charset="0"/>
              </a:rPr>
              <a:t>поляризуемость</a:t>
            </a:r>
            <a:r>
              <a:rPr lang="ru-RU" dirty="0">
                <a:solidFill>
                  <a:srgbClr val="000000"/>
                </a:solidFill>
                <a:latin typeface="Segoe UI" panose="020B0502040204020203" pitchFamily="34" charset="0"/>
              </a:rPr>
              <a:t> среды (</a:t>
            </a:r>
            <a:r>
              <a:rPr lang="ru-RU" dirty="0" err="1">
                <a:solidFill>
                  <a:srgbClr val="000000"/>
                </a:solidFill>
                <a:latin typeface="Segoe UI" panose="020B0502040204020203" pitchFamily="34" charset="0"/>
              </a:rPr>
              <a:t>η</a:t>
            </a:r>
            <a:r>
              <a:rPr lang="ru-RU" baseline="-25000" dirty="0" err="1">
                <a:solidFill>
                  <a:srgbClr val="000000"/>
                </a:solidFill>
                <a:latin typeface="Segoe UI" panose="020B0502040204020203" pitchFamily="34" charset="0"/>
              </a:rPr>
              <a:t>k</a:t>
            </a:r>
            <a:r>
              <a:rPr lang="ru-RU" dirty="0">
                <a:solidFill>
                  <a:srgbClr val="000000"/>
                </a:solidFill>
                <a:latin typeface="Segoe UI" panose="020B0502040204020203" pitchFamily="34" charset="0"/>
              </a:rPr>
              <a:t>, PFE, </a:t>
            </a:r>
            <a:r>
              <a:rPr lang="ru-RU" dirty="0" err="1">
                <a:solidFill>
                  <a:srgbClr val="000000"/>
                </a:solidFill>
                <a:latin typeface="Segoe UI" panose="020B0502040204020203" pitchFamily="34" charset="0"/>
              </a:rPr>
              <a:t>Δφ</a:t>
            </a:r>
            <a:r>
              <a:rPr lang="ru-RU" dirty="0">
                <a:solidFill>
                  <a:srgbClr val="000000"/>
                </a:solidFill>
                <a:latin typeface="Segoe UI" panose="020B0502040204020203" pitchFamily="34" charset="0"/>
              </a:rPr>
              <a:t> и др.). На основе анализа этих материалов выделяют аномалии </a:t>
            </a:r>
            <a:r>
              <a:rPr lang="ru-RU" dirty="0" err="1">
                <a:solidFill>
                  <a:srgbClr val="000000"/>
                </a:solidFill>
                <a:latin typeface="Segoe UI" panose="020B0502040204020203" pitchFamily="34" charset="0"/>
              </a:rPr>
              <a:t>поляризуемости</a:t>
            </a:r>
            <a:r>
              <a:rPr lang="ru-RU" dirty="0">
                <a:solidFill>
                  <a:srgbClr val="000000"/>
                </a:solidFill>
                <a:latin typeface="Segoe UI" panose="020B0502040204020203" pitchFamily="34" charset="0"/>
              </a:rPr>
              <a:t>.</a:t>
            </a:r>
            <a:endParaRPr lang="ru-RU" b="0" i="0" dirty="0">
              <a:solidFill>
                <a:srgbClr val="000000"/>
              </a:solidFill>
              <a:effectLst/>
              <a:latin typeface="Segoe UI" panose="020B0502040204020203" pitchFamily="34" charset="0"/>
            </a:endParaRPr>
          </a:p>
        </p:txBody>
      </p:sp>
      <p:pic>
        <p:nvPicPr>
          <p:cNvPr id="5122" name="Picture 2" descr="g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559" y="2152998"/>
            <a:ext cx="5862862" cy="40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7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258" y="188895"/>
            <a:ext cx="8104909" cy="3139321"/>
          </a:xfrm>
          <a:prstGeom prst="rect">
            <a:avLst/>
          </a:prstGeom>
        </p:spPr>
        <p:txBody>
          <a:bodyPr wrap="square">
            <a:spAutoFit/>
          </a:bodyPr>
          <a:lstStyle/>
          <a:p>
            <a:pPr algn="just"/>
            <a:r>
              <a:rPr lang="ru-RU" dirty="0" smtClean="0">
                <a:solidFill>
                  <a:srgbClr val="000000"/>
                </a:solidFill>
                <a:latin typeface="Arial" panose="020B0604020202020204" pitchFamily="34" charset="0"/>
              </a:rPr>
              <a:t>	Основан </a:t>
            </a:r>
            <a:r>
              <a:rPr lang="ru-RU" dirty="0">
                <a:solidFill>
                  <a:srgbClr val="000000"/>
                </a:solidFill>
                <a:latin typeface="Arial" panose="020B0604020202020204" pitchFamily="34" charset="0"/>
              </a:rPr>
              <a:t>на изучении естественных </a:t>
            </a:r>
            <a:r>
              <a:rPr lang="ru-RU" dirty="0" smtClean="0">
                <a:solidFill>
                  <a:srgbClr val="000000"/>
                </a:solidFill>
                <a:latin typeface="Arial" panose="020B0604020202020204" pitchFamily="34" charset="0"/>
              </a:rPr>
              <a:t>постоянных </a:t>
            </a:r>
            <a:r>
              <a:rPr lang="ru-RU" dirty="0">
                <a:solidFill>
                  <a:srgbClr val="000000"/>
                </a:solidFill>
                <a:latin typeface="Arial" panose="020B0604020202020204" pitchFamily="34" charset="0"/>
              </a:rPr>
              <a:t>электрических полей. К постоянным относят поля с периодом до 1 Гц. Термин «естественный» означает здесь, что поле не создается внешним контролируемым источником. Постоянные поля возникают в ходе </a:t>
            </a:r>
            <a:r>
              <a:rPr lang="ru-RU" dirty="0" err="1">
                <a:solidFill>
                  <a:srgbClr val="000000"/>
                </a:solidFill>
                <a:latin typeface="Arial" panose="020B0604020202020204" pitchFamily="34" charset="0"/>
              </a:rPr>
              <a:t>окислительно</a:t>
            </a:r>
            <a:r>
              <a:rPr lang="ru-RU" dirty="0">
                <a:solidFill>
                  <a:srgbClr val="000000"/>
                </a:solidFill>
                <a:latin typeface="Arial" panose="020B0604020202020204" pitchFamily="34" charset="0"/>
              </a:rPr>
              <a:t>-восстановительных (ОВ), фильтрационных и диффузионно-адсорбционных (ДА) процессов в геологическом разрезе. Регистрация этих полей является целью работ методом ЕП, а </a:t>
            </a:r>
            <a:r>
              <a:rPr lang="ru-RU" dirty="0" smtClean="0">
                <a:solidFill>
                  <a:srgbClr val="000000"/>
                </a:solidFill>
                <a:latin typeface="Arial" panose="020B0604020202020204" pitchFamily="34" charset="0"/>
              </a:rPr>
              <a:t>геологическое </a:t>
            </a:r>
            <a:r>
              <a:rPr lang="ru-RU" dirty="0">
                <a:solidFill>
                  <a:srgbClr val="000000"/>
                </a:solidFill>
                <a:latin typeface="Arial" panose="020B0604020202020204" pitchFamily="34" charset="0"/>
              </a:rPr>
              <a:t>истолкование параметров источников этих полей - целью интерпретации </a:t>
            </a:r>
            <a:r>
              <a:rPr lang="ru-RU" dirty="0" smtClean="0">
                <a:solidFill>
                  <a:srgbClr val="000000"/>
                </a:solidFill>
                <a:latin typeface="Arial" panose="020B0604020202020204" pitchFamily="34" charset="0"/>
              </a:rPr>
              <a:t>данных </a:t>
            </a:r>
            <a:r>
              <a:rPr lang="ru-RU" dirty="0">
                <a:solidFill>
                  <a:srgbClr val="000000"/>
                </a:solidFill>
                <a:latin typeface="Arial" panose="020B0604020202020204" pitchFamily="34" charset="0"/>
              </a:rPr>
              <a:t>метода ЕП. На тех же частотах существуют поля источников помех метода ЕП - магнитотеллурические поля, поля блуждающих токов и токов катодной защиты.</a:t>
            </a:r>
            <a:endParaRPr lang="ru-RU" dirty="0"/>
          </a:p>
        </p:txBody>
      </p:sp>
    </p:spTree>
    <p:extLst>
      <p:ext uri="{BB962C8B-B14F-4D97-AF65-F5344CB8AC3E}">
        <p14:creationId xmlns:p14="http://schemas.microsoft.com/office/powerpoint/2010/main" val="206558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383" y="227366"/>
            <a:ext cx="8711737" cy="2031325"/>
          </a:xfrm>
          <a:prstGeom prst="rect">
            <a:avLst/>
          </a:prstGeom>
        </p:spPr>
        <p:txBody>
          <a:bodyPr wrap="square">
            <a:spAutoFit/>
          </a:bodyPr>
          <a:lstStyle/>
          <a:p>
            <a:pPr algn="just"/>
            <a:r>
              <a:rPr lang="ru-RU" i="1" dirty="0">
                <a:solidFill>
                  <a:srgbClr val="000000"/>
                </a:solidFill>
                <a:latin typeface="Segoe UI" panose="020B0502040204020203" pitchFamily="34" charset="0"/>
              </a:rPr>
              <a:t>Интерпретация данных зондирования ВП</a:t>
            </a:r>
            <a:endParaRPr lang="ru-RU" dirty="0">
              <a:solidFill>
                <a:srgbClr val="000000"/>
              </a:solidFill>
              <a:latin typeface="Segoe UI" panose="020B0502040204020203" pitchFamily="34" charset="0"/>
            </a:endParaRPr>
          </a:p>
          <a:p>
            <a:pPr algn="just"/>
            <a:r>
              <a:rPr lang="ru-RU" dirty="0">
                <a:solidFill>
                  <a:srgbClr val="000000"/>
                </a:solidFill>
                <a:latin typeface="Segoe UI" panose="020B0502040204020203" pitchFamily="34" charset="0"/>
              </a:rPr>
              <a:t>В случае зондирования определяются кажущаяся </a:t>
            </a:r>
            <a:r>
              <a:rPr lang="ru-RU" dirty="0" err="1">
                <a:solidFill>
                  <a:srgbClr val="000000"/>
                </a:solidFill>
                <a:latin typeface="Segoe UI" panose="020B0502040204020203" pitchFamily="34" charset="0"/>
              </a:rPr>
              <a:t>поляризуемость</a:t>
            </a:r>
            <a:r>
              <a:rPr lang="ru-RU" dirty="0">
                <a:solidFill>
                  <a:srgbClr val="000000"/>
                </a:solidFill>
                <a:latin typeface="Segoe UI" panose="020B0502040204020203" pitchFamily="34" charset="0"/>
              </a:rPr>
              <a:t> </a:t>
            </a:r>
            <a:r>
              <a:rPr lang="ru-RU" dirty="0" err="1">
                <a:solidFill>
                  <a:srgbClr val="000000"/>
                </a:solidFill>
                <a:latin typeface="Segoe UI" panose="020B0502040204020203" pitchFamily="34" charset="0"/>
              </a:rPr>
              <a:t>η</a:t>
            </a:r>
            <a:r>
              <a:rPr lang="ru-RU" baseline="-25000" dirty="0" err="1">
                <a:solidFill>
                  <a:srgbClr val="000000"/>
                </a:solidFill>
                <a:latin typeface="Segoe UI" panose="020B0502040204020203" pitchFamily="34" charset="0"/>
              </a:rPr>
              <a:t>K</a:t>
            </a:r>
            <a:r>
              <a:rPr lang="ru-RU" dirty="0">
                <a:solidFill>
                  <a:srgbClr val="000000"/>
                </a:solidFill>
                <a:latin typeface="Segoe UI" panose="020B0502040204020203" pitchFamily="34" charset="0"/>
              </a:rPr>
              <a:t> и кажущееся сопротивление </a:t>
            </a:r>
            <a:r>
              <a:rPr lang="ru-RU" dirty="0" err="1">
                <a:solidFill>
                  <a:srgbClr val="000000"/>
                </a:solidFill>
                <a:latin typeface="Segoe UI" panose="020B0502040204020203" pitchFamily="34" charset="0"/>
              </a:rPr>
              <a:t>ρ</a:t>
            </a:r>
            <a:r>
              <a:rPr lang="ru-RU" baseline="-25000" dirty="0" err="1">
                <a:solidFill>
                  <a:srgbClr val="000000"/>
                </a:solidFill>
                <a:latin typeface="Segoe UI" panose="020B0502040204020203" pitchFamily="34" charset="0"/>
              </a:rPr>
              <a:t>К</a:t>
            </a:r>
            <a:r>
              <a:rPr lang="ru-RU" dirty="0">
                <a:solidFill>
                  <a:srgbClr val="000000"/>
                </a:solidFill>
                <a:latin typeface="Segoe UI" panose="020B0502040204020203" pitchFamily="34" charset="0"/>
              </a:rPr>
              <a:t> в некотором диапазоне разносов. Кривые </a:t>
            </a:r>
            <a:r>
              <a:rPr lang="ru-RU" dirty="0" err="1">
                <a:solidFill>
                  <a:srgbClr val="000000"/>
                </a:solidFill>
                <a:latin typeface="Segoe UI" panose="020B0502040204020203" pitchFamily="34" charset="0"/>
              </a:rPr>
              <a:t>ρ</a:t>
            </a:r>
            <a:r>
              <a:rPr lang="ru-RU" baseline="-25000" dirty="0" err="1">
                <a:solidFill>
                  <a:srgbClr val="000000"/>
                </a:solidFill>
                <a:latin typeface="Segoe UI" panose="020B0502040204020203" pitchFamily="34" charset="0"/>
              </a:rPr>
              <a:t>К</a:t>
            </a:r>
            <a:r>
              <a:rPr lang="ru-RU" dirty="0">
                <a:solidFill>
                  <a:srgbClr val="000000"/>
                </a:solidFill>
                <a:latin typeface="Segoe UI" panose="020B0502040204020203" pitchFamily="34" charset="0"/>
              </a:rPr>
              <a:t> и </a:t>
            </a:r>
            <a:r>
              <a:rPr lang="ru-RU" dirty="0" err="1">
                <a:solidFill>
                  <a:srgbClr val="000000"/>
                </a:solidFill>
                <a:latin typeface="Segoe UI" panose="020B0502040204020203" pitchFamily="34" charset="0"/>
              </a:rPr>
              <a:t>η</a:t>
            </a:r>
            <a:r>
              <a:rPr lang="ru-RU" baseline="-25000" dirty="0" err="1">
                <a:solidFill>
                  <a:srgbClr val="000000"/>
                </a:solidFill>
                <a:latin typeface="Segoe UI" panose="020B0502040204020203" pitchFamily="34" charset="0"/>
              </a:rPr>
              <a:t>K</a:t>
            </a:r>
            <a:r>
              <a:rPr lang="ru-RU" dirty="0">
                <a:solidFill>
                  <a:srgbClr val="000000"/>
                </a:solidFill>
                <a:latin typeface="Segoe UI" panose="020B0502040204020203" pitchFamily="34" charset="0"/>
              </a:rPr>
              <a:t> интерпретируются так же, как и в методе сопротивлений. Основным методом интерпретации является одномерный подбор кривых. Однако помимо сопротивлений и мощностей слоев подбираются также их </a:t>
            </a:r>
            <a:r>
              <a:rPr lang="ru-RU" dirty="0" err="1">
                <a:solidFill>
                  <a:srgbClr val="000000"/>
                </a:solidFill>
                <a:latin typeface="Segoe UI" panose="020B0502040204020203" pitchFamily="34" charset="0"/>
              </a:rPr>
              <a:t>поляризуемости</a:t>
            </a:r>
            <a:r>
              <a:rPr lang="ru-RU" dirty="0">
                <a:solidFill>
                  <a:srgbClr val="000000"/>
                </a:solidFill>
                <a:latin typeface="Segoe UI" panose="020B0502040204020203" pitchFamily="34" charset="0"/>
              </a:rPr>
              <a:t>.</a:t>
            </a:r>
            <a:endParaRPr lang="ru-RU" b="0" i="0" dirty="0">
              <a:solidFill>
                <a:srgbClr val="000000"/>
              </a:solidFill>
              <a:effectLst/>
              <a:latin typeface="Segoe UI" panose="020B0502040204020203" pitchFamily="34" charset="0"/>
            </a:endParaRPr>
          </a:p>
        </p:txBody>
      </p:sp>
      <p:pic>
        <p:nvPicPr>
          <p:cNvPr id="6146" name="Picture 2" descr="K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59" y="2631931"/>
            <a:ext cx="7983984" cy="292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0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385" y="308919"/>
            <a:ext cx="8395855" cy="6186309"/>
          </a:xfrm>
          <a:prstGeom prst="rect">
            <a:avLst/>
          </a:prstGeom>
        </p:spPr>
        <p:txBody>
          <a:bodyPr wrap="square">
            <a:spAutoFit/>
          </a:bodyPr>
          <a:lstStyle/>
          <a:p>
            <a:r>
              <a:rPr lang="ru-RU" dirty="0" smtClean="0">
                <a:solidFill>
                  <a:srgbClr val="000000"/>
                </a:solidFill>
                <a:latin typeface="Arial" panose="020B0604020202020204" pitchFamily="34" charset="0"/>
              </a:rPr>
              <a:t>	Электрическое </a:t>
            </a:r>
            <a:r>
              <a:rPr lang="ru-RU" dirty="0">
                <a:solidFill>
                  <a:srgbClr val="000000"/>
                </a:solidFill>
                <a:latin typeface="Arial" panose="020B0604020202020204" pitchFamily="34" charset="0"/>
              </a:rPr>
              <a:t>поле ОВ-происхождения возникает при разделении зарядов в ходе окисления вещества. Окисляющийся объект является гальваническим </a:t>
            </a:r>
            <a:r>
              <a:rPr lang="ru-RU" dirty="0" smtClean="0">
                <a:solidFill>
                  <a:srgbClr val="000000"/>
                </a:solidFill>
                <a:latin typeface="Arial" panose="020B0604020202020204" pitchFamily="34" charset="0"/>
              </a:rPr>
              <a:t>элементом</a:t>
            </a:r>
            <a:r>
              <a:rPr lang="ru-RU" dirty="0">
                <a:solidFill>
                  <a:srgbClr val="000000"/>
                </a:solidFill>
                <a:latin typeface="Arial" panose="020B0604020202020204" pitchFamily="34" charset="0"/>
              </a:rPr>
              <a:t>, для возникновения которого необходимы:</a:t>
            </a:r>
          </a:p>
          <a:p>
            <a:r>
              <a:rPr lang="ru-RU" dirty="0" smtClean="0">
                <a:solidFill>
                  <a:srgbClr val="000000"/>
                </a:solidFill>
                <a:latin typeface="Arial" panose="020B0604020202020204" pitchFamily="34" charset="0"/>
              </a:rPr>
              <a:t>	1</a:t>
            </a:r>
            <a:r>
              <a:rPr lang="ru-RU" dirty="0">
                <a:solidFill>
                  <a:srgbClr val="000000"/>
                </a:solidFill>
                <a:latin typeface="Arial" panose="020B0604020202020204" pitchFamily="34" charset="0"/>
              </a:rPr>
              <a:t>) контакт проводников с различными типами проводимости (электронным и ионным) и</a:t>
            </a:r>
          </a:p>
          <a:p>
            <a:r>
              <a:rPr lang="ru-RU" dirty="0" smtClean="0">
                <a:solidFill>
                  <a:srgbClr val="000000"/>
                </a:solidFill>
                <a:latin typeface="Arial" panose="020B0604020202020204" pitchFamily="34" charset="0"/>
              </a:rPr>
              <a:t>	2</a:t>
            </a:r>
            <a:r>
              <a:rPr lang="ru-RU" dirty="0">
                <a:solidFill>
                  <a:srgbClr val="000000"/>
                </a:solidFill>
                <a:latin typeface="Arial" panose="020B0604020202020204" pitchFamily="34" charset="0"/>
              </a:rPr>
              <a:t>) различие ОВ-условий в </a:t>
            </a:r>
            <a:r>
              <a:rPr lang="ru-RU" dirty="0" err="1">
                <a:solidFill>
                  <a:srgbClr val="000000"/>
                </a:solidFill>
                <a:latin typeface="Arial" panose="020B0604020202020204" pitchFamily="34" charset="0"/>
              </a:rPr>
              <a:t>различ-ных</a:t>
            </a:r>
            <a:r>
              <a:rPr lang="ru-RU" dirty="0">
                <a:solidFill>
                  <a:srgbClr val="000000"/>
                </a:solidFill>
                <a:latin typeface="Arial" panose="020B0604020202020204" pitchFamily="34" charset="0"/>
              </a:rPr>
              <a:t> местах контакта этих проводников.</a:t>
            </a:r>
          </a:p>
          <a:p>
            <a:pPr algn="just"/>
            <a:r>
              <a:rPr lang="ru-RU" dirty="0" smtClean="0">
                <a:solidFill>
                  <a:srgbClr val="000000"/>
                </a:solidFill>
                <a:latin typeface="Arial" panose="020B0604020202020204" pitchFamily="34" charset="0"/>
              </a:rPr>
              <a:t>	В </a:t>
            </a:r>
            <a:r>
              <a:rPr lang="ru-RU" dirty="0">
                <a:solidFill>
                  <a:srgbClr val="000000"/>
                </a:solidFill>
                <a:latin typeface="Arial" panose="020B0604020202020204" pitchFamily="34" charset="0"/>
              </a:rPr>
              <a:t>геологическом разрезе условия для образования гальванического элемента возникают на телах из минералов с электронной проводимостью (сульфиды, графит и уголь-антрацит), если эти тела находятся в </a:t>
            </a:r>
            <a:r>
              <a:rPr lang="ru-RU" dirty="0" err="1">
                <a:solidFill>
                  <a:srgbClr val="000000"/>
                </a:solidFill>
                <a:latin typeface="Arial" panose="020B0604020202020204" pitchFamily="34" charset="0"/>
              </a:rPr>
              <a:t>водонасыщенных</a:t>
            </a:r>
            <a:r>
              <a:rPr lang="ru-RU" dirty="0">
                <a:solidFill>
                  <a:srgbClr val="000000"/>
                </a:solidFill>
                <a:latin typeface="Arial" panose="020B0604020202020204" pitchFamily="34" charset="0"/>
              </a:rPr>
              <a:t> породах с ионной проводимостью. Изменение ОВ-условий на контакте электронного проводника и вмещающей среды связано с уменьшением содержания кислорода с глубиной. В верхней части электронного проводника складывается окислительная обстановка, а в нижней - восстановительная. Окисление вещества представляет собой уход электронов (отрицательных зарядов) из кристаллической решетки, и в верхней части тела на внешней стороне контакта накапливается отрицательный заряд, а на внутренней - положительный. На нижней стороне происходит </a:t>
            </a:r>
            <a:r>
              <a:rPr lang="ru-RU" dirty="0" err="1">
                <a:solidFill>
                  <a:srgbClr val="000000"/>
                </a:solidFill>
                <a:latin typeface="Arial" panose="020B0604020202020204" pitchFamily="34" charset="0"/>
              </a:rPr>
              <a:t>восстанов-ление</a:t>
            </a:r>
            <a:r>
              <a:rPr lang="ru-RU" dirty="0">
                <a:solidFill>
                  <a:srgbClr val="000000"/>
                </a:solidFill>
                <a:latin typeface="Arial" panose="020B0604020202020204" pitchFamily="34" charset="0"/>
              </a:rPr>
              <a:t> (поглощение электронов), и на контакте с внешней стороны накапливается положительный заряд. Процесс идет непрерывно, происходит устойчивое разделение зарядов, и электрическое поле существует долгое время.</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8144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EP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4" y="606453"/>
            <a:ext cx="39243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1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073" y="531098"/>
            <a:ext cx="8545484" cy="5755422"/>
          </a:xfrm>
          <a:prstGeom prst="rect">
            <a:avLst/>
          </a:prstGeom>
        </p:spPr>
        <p:txBody>
          <a:bodyPr wrap="square">
            <a:spAutoFit/>
          </a:bodyPr>
          <a:lstStyle/>
          <a:p>
            <a:pPr algn="just"/>
            <a:r>
              <a:rPr lang="ru-RU" sz="1600" dirty="0" smtClean="0">
                <a:solidFill>
                  <a:srgbClr val="000000"/>
                </a:solidFill>
                <a:latin typeface="Arial" panose="020B0604020202020204" pitchFamily="34" charset="0"/>
              </a:rPr>
              <a:t>	Поля </a:t>
            </a:r>
            <a:r>
              <a:rPr lang="ru-RU" sz="1600" dirty="0">
                <a:solidFill>
                  <a:srgbClr val="000000"/>
                </a:solidFill>
                <a:latin typeface="Arial" panose="020B0604020202020204" pitchFamily="34" charset="0"/>
              </a:rPr>
              <a:t>фильтрационного происхождения возникают в ходе разделения зарядов при смещении носителей заряда потоком воды при фильтрации через пористую среду. Для возникновения фильтрационного поля необходимы:</a:t>
            </a:r>
          </a:p>
          <a:p>
            <a:r>
              <a:rPr lang="ru-RU" sz="1600" dirty="0" smtClean="0">
                <a:solidFill>
                  <a:srgbClr val="000000"/>
                </a:solidFill>
                <a:latin typeface="Arial" panose="020B0604020202020204" pitchFamily="34" charset="0"/>
              </a:rPr>
              <a:t>	1</a:t>
            </a:r>
            <a:r>
              <a:rPr lang="ru-RU" sz="1600" dirty="0">
                <a:solidFill>
                  <a:srgbClr val="000000"/>
                </a:solidFill>
                <a:latin typeface="Arial" panose="020B0604020202020204" pitchFamily="34" charset="0"/>
              </a:rPr>
              <a:t>) контакт веществ в твердой и жидкой фазе,</a:t>
            </a:r>
          </a:p>
          <a:p>
            <a:r>
              <a:rPr lang="ru-RU" sz="1600" dirty="0" smtClean="0">
                <a:solidFill>
                  <a:srgbClr val="000000"/>
                </a:solidFill>
                <a:latin typeface="Arial" panose="020B0604020202020204" pitchFamily="34" charset="0"/>
              </a:rPr>
              <a:t>	2</a:t>
            </a:r>
            <a:r>
              <a:rPr lang="ru-RU" sz="1600" dirty="0">
                <a:solidFill>
                  <a:srgbClr val="000000"/>
                </a:solidFill>
                <a:latin typeface="Arial" panose="020B0604020202020204" pitchFamily="34" charset="0"/>
              </a:rPr>
              <a:t>) поток жидкости (градиент давления) в среде и</a:t>
            </a:r>
          </a:p>
          <a:p>
            <a:r>
              <a:rPr lang="ru-RU" sz="1600" dirty="0" smtClean="0">
                <a:solidFill>
                  <a:srgbClr val="000000"/>
                </a:solidFill>
                <a:latin typeface="Arial" panose="020B0604020202020204" pitchFamily="34" charset="0"/>
              </a:rPr>
              <a:t>	3</a:t>
            </a:r>
            <a:r>
              <a:rPr lang="ru-RU" sz="1600" dirty="0">
                <a:solidFill>
                  <a:srgbClr val="000000"/>
                </a:solidFill>
                <a:latin typeface="Arial" panose="020B0604020202020204" pitchFamily="34" charset="0"/>
              </a:rPr>
              <a:t>) пористая структура твердой фазы.</a:t>
            </a:r>
          </a:p>
          <a:p>
            <a:pPr algn="just"/>
            <a:r>
              <a:rPr lang="ru-RU" sz="1600" dirty="0" smtClean="0">
                <a:solidFill>
                  <a:srgbClr val="000000"/>
                </a:solidFill>
                <a:latin typeface="Arial" panose="020B0604020202020204" pitchFamily="34" charset="0"/>
              </a:rPr>
              <a:t>	Фильтрационные </a:t>
            </a:r>
            <a:r>
              <a:rPr lang="ru-RU" sz="1600" dirty="0">
                <a:solidFill>
                  <a:srgbClr val="000000"/>
                </a:solidFill>
                <a:latin typeface="Arial" panose="020B0604020202020204" pitchFamily="34" charset="0"/>
              </a:rPr>
              <a:t>поля возникают в напорных водоносных слоях. На стенках пор скелета породы, представленного в значительной степени силикатными мине-ралами образуется двойной электрический слой. Катионы (положительные ионы) кристаллической решетки силикатов по размеру больше анионов и поэтому выходят на поверхность. Из-за этого молекулы воды, в которых положительные </a:t>
            </a:r>
            <a:r>
              <a:rPr lang="ru-RU" sz="1600" dirty="0" smtClean="0">
                <a:solidFill>
                  <a:srgbClr val="000000"/>
                </a:solidFill>
                <a:latin typeface="Arial" panose="020B0604020202020204" pitchFamily="34" charset="0"/>
              </a:rPr>
              <a:t>ионы </a:t>
            </a:r>
            <a:r>
              <a:rPr lang="ru-RU" sz="1600" dirty="0">
                <a:solidFill>
                  <a:srgbClr val="000000"/>
                </a:solidFill>
                <a:latin typeface="Arial" panose="020B0604020202020204" pitchFamily="34" charset="0"/>
              </a:rPr>
              <a:t>водорода и отрицательные ионы кислорода образуют электрический диполь, притягиваются к стенке поры отрицательными полюсами, образуя слой сильно связанной воды. При этом катионы смещаются в сторону жидкой фазы, не теряя связи с кристаллической решеткой. К слою сильно связанной воды притягиваются другие молекулы воды, образуя слой рыхло связанной воды, в котором молекулы </a:t>
            </a:r>
            <a:r>
              <a:rPr lang="ru-RU" sz="1600" dirty="0" smtClean="0">
                <a:solidFill>
                  <a:srgbClr val="000000"/>
                </a:solidFill>
                <a:latin typeface="Arial" panose="020B0604020202020204" pitchFamily="34" charset="0"/>
              </a:rPr>
              <a:t>сохраняют </a:t>
            </a:r>
            <a:r>
              <a:rPr lang="ru-RU" sz="1600" dirty="0">
                <a:solidFill>
                  <a:srgbClr val="000000"/>
                </a:solidFill>
                <a:latin typeface="Arial" panose="020B0604020202020204" pitchFamily="34" charset="0"/>
              </a:rPr>
              <a:t>некоторую подвижность. Молекулы воды при этом ориентируются </a:t>
            </a:r>
            <a:r>
              <a:rPr lang="ru-RU" sz="1600" dirty="0" smtClean="0">
                <a:solidFill>
                  <a:srgbClr val="000000"/>
                </a:solidFill>
                <a:latin typeface="Arial" panose="020B0604020202020204" pitchFamily="34" charset="0"/>
              </a:rPr>
              <a:t>положительными </a:t>
            </a:r>
            <a:r>
              <a:rPr lang="ru-RU" sz="1600" dirty="0">
                <a:solidFill>
                  <a:srgbClr val="000000"/>
                </a:solidFill>
                <a:latin typeface="Arial" panose="020B0604020202020204" pitchFamily="34" charset="0"/>
              </a:rPr>
              <a:t>ионами внутрь поры. Поток жидкости сдвигает рыхло связанную воду как целое вдоль поры. На выходе из поры возникает избыток катионов (положительный заряд), а на входе - их недостаток (отрицательный заряд). Движение в порах ламинарное, жидкость - вязкая, и скорость потока максимальна по оси поры. Диаметр поры должен позволять образование рыхло связанной воды в области высоких скоростей потока. При постоянном потоке разделение зарядов устойчиво, и поле существует долгое время.</a:t>
            </a:r>
            <a:endParaRPr lang="ru-RU"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2942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айл:EP dvoynoy el sl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77" y="640079"/>
            <a:ext cx="43624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0" y="1053557"/>
            <a:ext cx="8478981" cy="4247317"/>
          </a:xfrm>
          <a:prstGeom prst="rect">
            <a:avLst/>
          </a:prstGeom>
        </p:spPr>
        <p:txBody>
          <a:bodyPr wrap="square">
            <a:spAutoFit/>
          </a:bodyPr>
          <a:lstStyle/>
          <a:p>
            <a:r>
              <a:rPr lang="ru-RU" dirty="0" smtClean="0">
                <a:solidFill>
                  <a:srgbClr val="000000"/>
                </a:solidFill>
                <a:latin typeface="Arial" panose="020B0604020202020204" pitchFamily="34" charset="0"/>
              </a:rPr>
              <a:t>	Метод </a:t>
            </a:r>
            <a:r>
              <a:rPr lang="ru-RU" dirty="0">
                <a:solidFill>
                  <a:srgbClr val="000000"/>
                </a:solidFill>
                <a:latin typeface="Arial" panose="020B0604020202020204" pitchFamily="34" charset="0"/>
              </a:rPr>
              <a:t>ЕП применяется для решения следующих задач:</a:t>
            </a:r>
          </a:p>
          <a:p>
            <a:pPr lvl="1">
              <a:buFont typeface="Arial" panose="020B0604020202020204" pitchFamily="34" charset="0"/>
              <a:buChar char="•"/>
            </a:pPr>
            <a:r>
              <a:rPr lang="ru-RU" dirty="0">
                <a:solidFill>
                  <a:srgbClr val="000000"/>
                </a:solidFill>
                <a:latin typeface="Arial" panose="020B0604020202020204" pitchFamily="34" charset="0"/>
              </a:rPr>
              <a:t>в разведочной геофизике:</a:t>
            </a:r>
          </a:p>
          <a:p>
            <a:r>
              <a:rPr lang="ru-RU" dirty="0">
                <a:solidFill>
                  <a:srgbClr val="000000"/>
                </a:solidFill>
                <a:latin typeface="Arial" panose="020B0604020202020204" pitchFamily="34" charset="0"/>
              </a:rPr>
              <a:t>1) поиск и разведка месторождений сульфидных руд и месторождений каменного угля;</a:t>
            </a:r>
          </a:p>
          <a:p>
            <a:r>
              <a:rPr lang="ru-RU" dirty="0">
                <a:solidFill>
                  <a:srgbClr val="000000"/>
                </a:solidFill>
                <a:latin typeface="Arial" panose="020B0604020202020204" pitchFamily="34" charset="0"/>
              </a:rPr>
              <a:t>2) геологическое картирование тектонических границ;</a:t>
            </a:r>
          </a:p>
          <a:p>
            <a:r>
              <a:rPr lang="ru-RU" dirty="0">
                <a:solidFill>
                  <a:srgbClr val="000000"/>
                </a:solidFill>
                <a:latin typeface="Arial" panose="020B0604020202020204" pitchFamily="34" charset="0"/>
              </a:rPr>
              <a:t>3) поиск и разведка месторождений подземных вод;</a:t>
            </a:r>
          </a:p>
          <a:p>
            <a:r>
              <a:rPr lang="ru-RU" dirty="0">
                <a:solidFill>
                  <a:srgbClr val="000000"/>
                </a:solidFill>
                <a:latin typeface="Arial" panose="020B0604020202020204" pitchFamily="34" charset="0"/>
              </a:rPr>
              <a:t>4) поиск областей питания и разгрузки водоемов;</a:t>
            </a:r>
          </a:p>
          <a:p>
            <a:pPr lvl="1">
              <a:buFont typeface="Arial" panose="020B0604020202020204" pitchFamily="34" charset="0"/>
              <a:buChar char="•"/>
            </a:pPr>
            <a:r>
              <a:rPr lang="ru-RU" dirty="0">
                <a:solidFill>
                  <a:srgbClr val="000000"/>
                </a:solidFill>
                <a:latin typeface="Arial" panose="020B0604020202020204" pitchFamily="34" charset="0"/>
              </a:rPr>
              <a:t>в инженерной геофизике:</a:t>
            </a:r>
          </a:p>
          <a:p>
            <a:r>
              <a:rPr lang="ru-RU" dirty="0">
                <a:solidFill>
                  <a:srgbClr val="000000"/>
                </a:solidFill>
                <a:latin typeface="Arial" panose="020B0604020202020204" pitchFamily="34" charset="0"/>
              </a:rPr>
              <a:t>1) поиск мест карстово-суффозионных процессов;</a:t>
            </a:r>
          </a:p>
          <a:p>
            <a:r>
              <a:rPr lang="ru-RU" dirty="0">
                <a:solidFill>
                  <a:srgbClr val="000000"/>
                </a:solidFill>
                <a:latin typeface="Arial" panose="020B0604020202020204" pitchFamily="34" charset="0"/>
              </a:rPr>
              <a:t>2) мониторинг состояния плотин;</a:t>
            </a:r>
          </a:p>
          <a:p>
            <a:pPr lvl="1">
              <a:buFont typeface="Arial" panose="020B0604020202020204" pitchFamily="34" charset="0"/>
              <a:buChar char="•"/>
            </a:pPr>
            <a:r>
              <a:rPr lang="ru-RU" dirty="0">
                <a:solidFill>
                  <a:srgbClr val="000000"/>
                </a:solidFill>
                <a:latin typeface="Arial" panose="020B0604020202020204" pitchFamily="34" charset="0"/>
              </a:rPr>
              <a:t>в технической геофизике:</a:t>
            </a:r>
          </a:p>
          <a:p>
            <a:r>
              <a:rPr lang="ru-RU" dirty="0">
                <a:solidFill>
                  <a:srgbClr val="000000"/>
                </a:solidFill>
                <a:latin typeface="Arial" panose="020B0604020202020204" pitchFamily="34" charset="0"/>
              </a:rPr>
              <a:t>1) поиск мест коррозии металла;</a:t>
            </a:r>
          </a:p>
          <a:p>
            <a:r>
              <a:rPr lang="ru-RU" dirty="0">
                <a:solidFill>
                  <a:srgbClr val="000000"/>
                </a:solidFill>
                <a:latin typeface="Arial" panose="020B0604020202020204" pitchFamily="34" charset="0"/>
              </a:rPr>
              <a:t>2) поиск </a:t>
            </a:r>
            <a:r>
              <a:rPr lang="ru-RU" dirty="0" err="1">
                <a:solidFill>
                  <a:srgbClr val="000000"/>
                </a:solidFill>
                <a:latin typeface="Arial" panose="020B0604020202020204" pitchFamily="34" charset="0"/>
              </a:rPr>
              <a:t>наруше-ний</a:t>
            </a:r>
            <a:r>
              <a:rPr lang="ru-RU" dirty="0">
                <a:solidFill>
                  <a:srgbClr val="000000"/>
                </a:solidFill>
                <a:latin typeface="Arial" panose="020B0604020202020204" pitchFamily="34" charset="0"/>
              </a:rPr>
              <a:t> гидроизоляции объектов, находящихся под катодной защитой.</a:t>
            </a:r>
          </a:p>
          <a:p>
            <a:r>
              <a:rPr lang="ru-RU" dirty="0" smtClean="0">
                <a:solidFill>
                  <a:srgbClr val="000000"/>
                </a:solidFill>
                <a:latin typeface="Arial" panose="020B0604020202020204" pitchFamily="34" charset="0"/>
              </a:rPr>
              <a:t>	Метод </a:t>
            </a:r>
            <a:r>
              <a:rPr lang="ru-RU" dirty="0">
                <a:solidFill>
                  <a:srgbClr val="000000"/>
                </a:solidFill>
                <a:latin typeface="Arial" panose="020B0604020202020204" pitchFamily="34" charset="0"/>
              </a:rPr>
              <a:t>ЕП обычно входит в состав комплекса геофизических методов.</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1328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Файл:Nepolyarizuyuschiysja elektr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987" y="2318480"/>
            <a:ext cx="4708179" cy="34605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Купить RGK DM-10 776554 мультиметр - цена в Москве с доставкой по Росс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Купить RGK DM-10 776554 мультиметр - цена в Москве с доставкой по Росс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1812174"/>
            <a:ext cx="4098175" cy="4098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23855" y="160338"/>
            <a:ext cx="1326902" cy="369332"/>
          </a:xfrm>
          <a:prstGeom prst="rect">
            <a:avLst/>
          </a:prstGeom>
          <a:noFill/>
        </p:spPr>
        <p:txBody>
          <a:bodyPr wrap="none" rtlCol="0">
            <a:spAutoFit/>
          </a:bodyPr>
          <a:lstStyle/>
          <a:p>
            <a:r>
              <a:rPr lang="ru-RU" dirty="0" smtClean="0"/>
              <a:t>Аппаратура</a:t>
            </a:r>
            <a:endParaRPr lang="ru-RU" dirty="0"/>
          </a:p>
        </p:txBody>
      </p:sp>
    </p:spTree>
    <p:extLst>
      <p:ext uri="{BB962C8B-B14F-4D97-AF65-F5344CB8AC3E}">
        <p14:creationId xmlns:p14="http://schemas.microsoft.com/office/powerpoint/2010/main" val="375676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08104" y="195735"/>
            <a:ext cx="7975464" cy="1300555"/>
          </a:xfrm>
          <a:prstGeom prst="rect">
            <a:avLst/>
          </a:prstGeom>
        </p:spPr>
      </p:pic>
      <p:pic>
        <p:nvPicPr>
          <p:cNvPr id="3" name="Рисунок 2"/>
          <p:cNvPicPr>
            <a:picLocks noChangeAspect="1"/>
          </p:cNvPicPr>
          <p:nvPr/>
        </p:nvPicPr>
        <p:blipFill>
          <a:blip r:embed="rId3"/>
          <a:stretch>
            <a:fillRect/>
          </a:stretch>
        </p:blipFill>
        <p:spPr>
          <a:xfrm>
            <a:off x="508104" y="1496290"/>
            <a:ext cx="2886825" cy="390699"/>
          </a:xfrm>
          <a:prstGeom prst="rect">
            <a:avLst/>
          </a:prstGeom>
        </p:spPr>
      </p:pic>
      <p:pic>
        <p:nvPicPr>
          <p:cNvPr id="4" name="Рисунок 3"/>
          <p:cNvPicPr>
            <a:picLocks noChangeAspect="1"/>
          </p:cNvPicPr>
          <p:nvPr/>
        </p:nvPicPr>
        <p:blipFill>
          <a:blip r:embed="rId4"/>
          <a:stretch>
            <a:fillRect/>
          </a:stretch>
        </p:blipFill>
        <p:spPr>
          <a:xfrm>
            <a:off x="871119" y="1886989"/>
            <a:ext cx="7366793" cy="2953750"/>
          </a:xfrm>
          <a:prstGeom prst="rect">
            <a:avLst/>
          </a:prstGeom>
        </p:spPr>
      </p:pic>
      <p:pic>
        <p:nvPicPr>
          <p:cNvPr id="5" name="Рисунок 4"/>
          <p:cNvPicPr>
            <a:picLocks noChangeAspect="1"/>
          </p:cNvPicPr>
          <p:nvPr/>
        </p:nvPicPr>
        <p:blipFill>
          <a:blip r:embed="rId5"/>
          <a:stretch>
            <a:fillRect/>
          </a:stretch>
        </p:blipFill>
        <p:spPr>
          <a:xfrm>
            <a:off x="2084519" y="4840739"/>
            <a:ext cx="4341219" cy="1732986"/>
          </a:xfrm>
          <a:prstGeom prst="rect">
            <a:avLst/>
          </a:prstGeom>
        </p:spPr>
      </p:pic>
    </p:spTree>
    <p:extLst>
      <p:ext uri="{BB962C8B-B14F-4D97-AF65-F5344CB8AC3E}">
        <p14:creationId xmlns:p14="http://schemas.microsoft.com/office/powerpoint/2010/main" val="305564508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1227</Words>
  <Application>Microsoft Office PowerPoint</Application>
  <PresentationFormat>Экран (4:3)</PresentationFormat>
  <Paragraphs>36</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Roboto</vt:lpstr>
      <vt:lpstr>Segoe UI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Потапов Владимир Владимирович</dc:creator>
  <cp:lastModifiedBy>Потапов Владимир Владимирович</cp:lastModifiedBy>
  <cp:revision>4</cp:revision>
  <dcterms:created xsi:type="dcterms:W3CDTF">2021-03-19T06:59:04Z</dcterms:created>
  <dcterms:modified xsi:type="dcterms:W3CDTF">2021-03-19T07:29:59Z</dcterms:modified>
</cp:coreProperties>
</file>