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5" r:id="rId7"/>
    <p:sldId id="264" r:id="rId8"/>
    <p:sldId id="263" r:id="rId9"/>
    <p:sldId id="262" r:id="rId10"/>
    <p:sldId id="261" r:id="rId11"/>
    <p:sldId id="268" r:id="rId12"/>
    <p:sldId id="269" r:id="rId13"/>
    <p:sldId id="270" r:id="rId14"/>
    <p:sldId id="267" r:id="rId15"/>
    <p:sldId id="271" r:id="rId16"/>
    <p:sldId id="272" r:id="rId17"/>
    <p:sldId id="266"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8B9BEEAD-4346-47A5-8B39-D3EC166209C9}">
          <p14:sldIdLst>
            <p14:sldId id="256"/>
            <p14:sldId id="257"/>
            <p14:sldId id="258"/>
            <p14:sldId id="260"/>
            <p14:sldId id="259"/>
            <p14:sldId id="265"/>
            <p14:sldId id="264"/>
            <p14:sldId id="263"/>
            <p14:sldId id="262"/>
            <p14:sldId id="261"/>
            <p14:sldId id="268"/>
            <p14:sldId id="269"/>
            <p14:sldId id="270"/>
            <p14:sldId id="267"/>
            <p14:sldId id="271"/>
            <p14:sldId id="272"/>
            <p14:sldId id="266"/>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8" d="100"/>
          <a:sy n="118" d="100"/>
        </p:scale>
        <p:origin x="5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F431F87-EE25-40E4-9DE3-1E639126E7E3}" type="datetimeFigureOut">
              <a:rPr lang="ru-RU" smtClean="0"/>
              <a:t>04.03.2021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EC9CAB-E4AD-4ABD-A949-88379A0DB64E}" type="slidenum">
              <a:rPr lang="ru-RU" smtClean="0"/>
              <a:t>‹#›</a:t>
            </a:fld>
            <a:endParaRPr lang="ru-RU"/>
          </a:p>
        </p:txBody>
      </p:sp>
    </p:spTree>
    <p:extLst>
      <p:ext uri="{BB962C8B-B14F-4D97-AF65-F5344CB8AC3E}">
        <p14:creationId xmlns:p14="http://schemas.microsoft.com/office/powerpoint/2010/main" val="1312985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F431F87-EE25-40E4-9DE3-1E639126E7E3}" type="datetimeFigureOut">
              <a:rPr lang="ru-RU" smtClean="0"/>
              <a:t>04.03.2021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EC9CAB-E4AD-4ABD-A949-88379A0DB64E}" type="slidenum">
              <a:rPr lang="ru-RU" smtClean="0"/>
              <a:t>‹#›</a:t>
            </a:fld>
            <a:endParaRPr lang="ru-RU"/>
          </a:p>
        </p:txBody>
      </p:sp>
    </p:spTree>
    <p:extLst>
      <p:ext uri="{BB962C8B-B14F-4D97-AF65-F5344CB8AC3E}">
        <p14:creationId xmlns:p14="http://schemas.microsoft.com/office/powerpoint/2010/main" val="2982485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F431F87-EE25-40E4-9DE3-1E639126E7E3}" type="datetimeFigureOut">
              <a:rPr lang="ru-RU" smtClean="0"/>
              <a:t>04.03.2021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EC9CAB-E4AD-4ABD-A949-88379A0DB64E}" type="slidenum">
              <a:rPr lang="ru-RU" smtClean="0"/>
              <a:t>‹#›</a:t>
            </a:fld>
            <a:endParaRPr lang="ru-RU"/>
          </a:p>
        </p:txBody>
      </p:sp>
    </p:spTree>
    <p:extLst>
      <p:ext uri="{BB962C8B-B14F-4D97-AF65-F5344CB8AC3E}">
        <p14:creationId xmlns:p14="http://schemas.microsoft.com/office/powerpoint/2010/main" val="170766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F431F87-EE25-40E4-9DE3-1E639126E7E3}" type="datetimeFigureOut">
              <a:rPr lang="ru-RU" smtClean="0"/>
              <a:t>04.03.2021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EC9CAB-E4AD-4ABD-A949-88379A0DB64E}" type="slidenum">
              <a:rPr lang="ru-RU" smtClean="0"/>
              <a:t>‹#›</a:t>
            </a:fld>
            <a:endParaRPr lang="ru-RU"/>
          </a:p>
        </p:txBody>
      </p:sp>
    </p:spTree>
    <p:extLst>
      <p:ext uri="{BB962C8B-B14F-4D97-AF65-F5344CB8AC3E}">
        <p14:creationId xmlns:p14="http://schemas.microsoft.com/office/powerpoint/2010/main" val="4930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F431F87-EE25-40E4-9DE3-1E639126E7E3}" type="datetimeFigureOut">
              <a:rPr lang="ru-RU" smtClean="0"/>
              <a:t>04.03.2021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EC9CAB-E4AD-4ABD-A949-88379A0DB64E}" type="slidenum">
              <a:rPr lang="ru-RU" smtClean="0"/>
              <a:t>‹#›</a:t>
            </a:fld>
            <a:endParaRPr lang="ru-RU"/>
          </a:p>
        </p:txBody>
      </p:sp>
    </p:spTree>
    <p:extLst>
      <p:ext uri="{BB962C8B-B14F-4D97-AF65-F5344CB8AC3E}">
        <p14:creationId xmlns:p14="http://schemas.microsoft.com/office/powerpoint/2010/main" val="41727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F431F87-EE25-40E4-9DE3-1E639126E7E3}" type="datetimeFigureOut">
              <a:rPr lang="ru-RU" smtClean="0"/>
              <a:t>04.03.2021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EC9CAB-E4AD-4ABD-A949-88379A0DB64E}" type="slidenum">
              <a:rPr lang="ru-RU" smtClean="0"/>
              <a:t>‹#›</a:t>
            </a:fld>
            <a:endParaRPr lang="ru-RU"/>
          </a:p>
        </p:txBody>
      </p:sp>
    </p:spTree>
    <p:extLst>
      <p:ext uri="{BB962C8B-B14F-4D97-AF65-F5344CB8AC3E}">
        <p14:creationId xmlns:p14="http://schemas.microsoft.com/office/powerpoint/2010/main" val="217657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F431F87-EE25-40E4-9DE3-1E639126E7E3}" type="datetimeFigureOut">
              <a:rPr lang="ru-RU" smtClean="0"/>
              <a:t>04.03.2021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9EC9CAB-E4AD-4ABD-A949-88379A0DB64E}" type="slidenum">
              <a:rPr lang="ru-RU" smtClean="0"/>
              <a:t>‹#›</a:t>
            </a:fld>
            <a:endParaRPr lang="ru-RU"/>
          </a:p>
        </p:txBody>
      </p:sp>
    </p:spTree>
    <p:extLst>
      <p:ext uri="{BB962C8B-B14F-4D97-AF65-F5344CB8AC3E}">
        <p14:creationId xmlns:p14="http://schemas.microsoft.com/office/powerpoint/2010/main" val="118375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F431F87-EE25-40E4-9DE3-1E639126E7E3}" type="datetimeFigureOut">
              <a:rPr lang="ru-RU" smtClean="0"/>
              <a:t>04.03.2021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9EC9CAB-E4AD-4ABD-A949-88379A0DB64E}" type="slidenum">
              <a:rPr lang="ru-RU" smtClean="0"/>
              <a:t>‹#›</a:t>
            </a:fld>
            <a:endParaRPr lang="ru-RU"/>
          </a:p>
        </p:txBody>
      </p:sp>
    </p:spTree>
    <p:extLst>
      <p:ext uri="{BB962C8B-B14F-4D97-AF65-F5344CB8AC3E}">
        <p14:creationId xmlns:p14="http://schemas.microsoft.com/office/powerpoint/2010/main" val="189426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31F87-EE25-40E4-9DE3-1E639126E7E3}" type="datetimeFigureOut">
              <a:rPr lang="ru-RU" smtClean="0"/>
              <a:t>04.03.2021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9EC9CAB-E4AD-4ABD-A949-88379A0DB64E}" type="slidenum">
              <a:rPr lang="ru-RU" smtClean="0"/>
              <a:t>‹#›</a:t>
            </a:fld>
            <a:endParaRPr lang="ru-RU"/>
          </a:p>
        </p:txBody>
      </p:sp>
    </p:spTree>
    <p:extLst>
      <p:ext uri="{BB962C8B-B14F-4D97-AF65-F5344CB8AC3E}">
        <p14:creationId xmlns:p14="http://schemas.microsoft.com/office/powerpoint/2010/main" val="252643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F431F87-EE25-40E4-9DE3-1E639126E7E3}" type="datetimeFigureOut">
              <a:rPr lang="ru-RU" smtClean="0"/>
              <a:t>04.03.2021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EC9CAB-E4AD-4ABD-A949-88379A0DB64E}" type="slidenum">
              <a:rPr lang="ru-RU" smtClean="0"/>
              <a:t>‹#›</a:t>
            </a:fld>
            <a:endParaRPr lang="ru-RU"/>
          </a:p>
        </p:txBody>
      </p:sp>
    </p:spTree>
    <p:extLst>
      <p:ext uri="{BB962C8B-B14F-4D97-AF65-F5344CB8AC3E}">
        <p14:creationId xmlns:p14="http://schemas.microsoft.com/office/powerpoint/2010/main" val="373967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F431F87-EE25-40E4-9DE3-1E639126E7E3}" type="datetimeFigureOut">
              <a:rPr lang="ru-RU" smtClean="0"/>
              <a:t>04.03.2021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EC9CAB-E4AD-4ABD-A949-88379A0DB64E}" type="slidenum">
              <a:rPr lang="ru-RU" smtClean="0"/>
              <a:t>‹#›</a:t>
            </a:fld>
            <a:endParaRPr lang="ru-RU"/>
          </a:p>
        </p:txBody>
      </p:sp>
    </p:spTree>
    <p:extLst>
      <p:ext uri="{BB962C8B-B14F-4D97-AF65-F5344CB8AC3E}">
        <p14:creationId xmlns:p14="http://schemas.microsoft.com/office/powerpoint/2010/main" val="100252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31F87-EE25-40E4-9DE3-1E639126E7E3}" type="datetimeFigureOut">
              <a:rPr lang="ru-RU" smtClean="0"/>
              <a:t>04.03.2021</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9CAB-E4AD-4ABD-A949-88379A0DB64E}" type="slidenum">
              <a:rPr lang="ru-RU" smtClean="0"/>
              <a:t>‹#›</a:t>
            </a:fld>
            <a:endParaRPr lang="ru-RU"/>
          </a:p>
        </p:txBody>
      </p:sp>
    </p:spTree>
    <p:extLst>
      <p:ext uri="{BB962C8B-B14F-4D97-AF65-F5344CB8AC3E}">
        <p14:creationId xmlns:p14="http://schemas.microsoft.com/office/powerpoint/2010/main" val="1488717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old.nw-geo.ru/products/software/ipi2win/"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8880" y="159328"/>
            <a:ext cx="4480009" cy="369332"/>
          </a:xfrm>
          <a:prstGeom prst="rect">
            <a:avLst/>
          </a:prstGeom>
          <a:noFill/>
        </p:spPr>
        <p:txBody>
          <a:bodyPr wrap="none" rtlCol="0">
            <a:spAutoFit/>
          </a:bodyPr>
          <a:lstStyle/>
          <a:p>
            <a:r>
              <a:rPr lang="ru-RU" b="1" dirty="0" smtClean="0"/>
              <a:t>Метод сопротивлений и его модификации</a:t>
            </a:r>
          </a:p>
        </p:txBody>
      </p:sp>
      <p:pic>
        <p:nvPicPr>
          <p:cNvPr id="2" name="Рисунок 1"/>
          <p:cNvPicPr>
            <a:picLocks noChangeAspect="1"/>
          </p:cNvPicPr>
          <p:nvPr/>
        </p:nvPicPr>
        <p:blipFill>
          <a:blip r:embed="rId2"/>
          <a:stretch>
            <a:fillRect/>
          </a:stretch>
        </p:blipFill>
        <p:spPr>
          <a:xfrm>
            <a:off x="808157" y="659982"/>
            <a:ext cx="7103306" cy="3210977"/>
          </a:xfrm>
          <a:prstGeom prst="rect">
            <a:avLst/>
          </a:prstGeom>
        </p:spPr>
      </p:pic>
      <p:pic>
        <p:nvPicPr>
          <p:cNvPr id="3" name="Рисунок 2"/>
          <p:cNvPicPr>
            <a:picLocks noChangeAspect="1"/>
          </p:cNvPicPr>
          <p:nvPr/>
        </p:nvPicPr>
        <p:blipFill>
          <a:blip r:embed="rId3"/>
          <a:stretch>
            <a:fillRect/>
          </a:stretch>
        </p:blipFill>
        <p:spPr>
          <a:xfrm>
            <a:off x="752271" y="3945931"/>
            <a:ext cx="7103949" cy="2365337"/>
          </a:xfrm>
          <a:prstGeom prst="rect">
            <a:avLst/>
          </a:prstGeom>
        </p:spPr>
      </p:pic>
    </p:spTree>
    <p:extLst>
      <p:ext uri="{BB962C8B-B14F-4D97-AF65-F5344CB8AC3E}">
        <p14:creationId xmlns:p14="http://schemas.microsoft.com/office/powerpoint/2010/main" val="335755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91630" y="561351"/>
            <a:ext cx="7048790" cy="4677234"/>
          </a:xfrm>
          <a:prstGeom prst="rect">
            <a:avLst/>
          </a:prstGeom>
        </p:spPr>
      </p:pic>
    </p:spTree>
    <p:extLst>
      <p:ext uri="{BB962C8B-B14F-4D97-AF65-F5344CB8AC3E}">
        <p14:creationId xmlns:p14="http://schemas.microsoft.com/office/powerpoint/2010/main" val="2584780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82043" y="124445"/>
            <a:ext cx="1752980" cy="461665"/>
          </a:xfrm>
          <a:prstGeom prst="rect">
            <a:avLst/>
          </a:prstGeom>
          <a:noFill/>
        </p:spPr>
        <p:txBody>
          <a:bodyPr wrap="none" rtlCol="0">
            <a:spAutoFit/>
          </a:bodyPr>
          <a:lstStyle/>
          <a:p>
            <a:r>
              <a:rPr lang="ru-RU" sz="2400" b="1" dirty="0" smtClean="0"/>
              <a:t>Аппаратура</a:t>
            </a:r>
            <a:endParaRPr lang="ru-RU" sz="2400" b="1" dirty="0"/>
          </a:p>
        </p:txBody>
      </p:sp>
      <p:pic>
        <p:nvPicPr>
          <p:cNvPr id="1026" name="Picture 2" descr="M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548" y="794447"/>
            <a:ext cx="4145930" cy="297181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32815" y="4065157"/>
            <a:ext cx="8370313" cy="2677656"/>
          </a:xfrm>
          <a:prstGeom prst="rect">
            <a:avLst/>
          </a:prstGeom>
        </p:spPr>
        <p:txBody>
          <a:bodyPr wrap="square">
            <a:spAutoFit/>
          </a:bodyPr>
          <a:lstStyle/>
          <a:p>
            <a:pPr algn="just"/>
            <a:r>
              <a:rPr lang="ru-RU" sz="1200" dirty="0">
                <a:solidFill>
                  <a:srgbClr val="000000"/>
                </a:solidFill>
                <a:latin typeface="Segoe UI" panose="020B0502040204020203" pitchFamily="34" charset="0"/>
              </a:rPr>
              <a:t>Измеритель «МЭРИ-24» (Многофункциональный </a:t>
            </a:r>
            <a:r>
              <a:rPr lang="ru-RU" sz="1200" dirty="0" err="1">
                <a:solidFill>
                  <a:srgbClr val="000000"/>
                </a:solidFill>
                <a:latin typeface="Segoe UI" panose="020B0502040204020203" pitchFamily="34" charset="0"/>
              </a:rPr>
              <a:t>ЭлектроРазведочный</a:t>
            </a:r>
            <a:r>
              <a:rPr lang="ru-RU" sz="1200" dirty="0">
                <a:solidFill>
                  <a:srgbClr val="000000"/>
                </a:solidFill>
                <a:latin typeface="Segoe UI" panose="020B0502040204020203" pitchFamily="34" charset="0"/>
              </a:rPr>
              <a:t> Измеритель, разрядность АЦП – 24 бита) – образец портативной, надежной, высокоточной геофизической аппаратуры. Область применения измерителя включает структурные, картировочные, поисковые, разведочные, инженерные и экологические исследования. Он предназначен для проведения работ методами:</a:t>
            </a:r>
          </a:p>
          <a:p>
            <a:pPr algn="just">
              <a:buFont typeface="Arial" panose="020B0604020202020204" pitchFamily="34" charset="0"/>
              <a:buChar char="•"/>
            </a:pPr>
            <a:r>
              <a:rPr lang="ru-RU" sz="1200" dirty="0">
                <a:solidFill>
                  <a:srgbClr val="000000"/>
                </a:solidFill>
                <a:latin typeface="Segoe UI" panose="020B0502040204020203" pitchFamily="34" charset="0"/>
              </a:rPr>
              <a:t>методом вызванной поляризации (ВП);</a:t>
            </a:r>
          </a:p>
          <a:p>
            <a:pPr algn="just">
              <a:buFont typeface="Arial" panose="020B0604020202020204" pitchFamily="34" charset="0"/>
              <a:buChar char="•"/>
            </a:pPr>
            <a:r>
              <a:rPr lang="ru-RU" sz="1200" dirty="0">
                <a:solidFill>
                  <a:srgbClr val="000000"/>
                </a:solidFill>
                <a:latin typeface="Segoe UI" panose="020B0502040204020203" pitchFamily="34" charset="0"/>
              </a:rPr>
              <a:t>методом сопротивлений (КС);</a:t>
            </a:r>
          </a:p>
          <a:p>
            <a:pPr algn="just">
              <a:buFont typeface="Arial" panose="020B0604020202020204" pitchFamily="34" charset="0"/>
              <a:buChar char="•"/>
            </a:pPr>
            <a:r>
              <a:rPr lang="ru-RU" sz="1200" dirty="0">
                <a:solidFill>
                  <a:srgbClr val="000000"/>
                </a:solidFill>
                <a:latin typeface="Segoe UI" panose="020B0502040204020203" pitchFamily="34" charset="0"/>
              </a:rPr>
              <a:t>методом частотного зондирования (ЧЗ);</a:t>
            </a:r>
          </a:p>
          <a:p>
            <a:pPr algn="just">
              <a:buFont typeface="Arial" panose="020B0604020202020204" pitchFamily="34" charset="0"/>
              <a:buChar char="•"/>
            </a:pPr>
            <a:r>
              <a:rPr lang="ru-RU" sz="1200" dirty="0">
                <a:solidFill>
                  <a:srgbClr val="000000"/>
                </a:solidFill>
                <a:latin typeface="Segoe UI" panose="020B0502040204020203" pitchFamily="34" charset="0"/>
              </a:rPr>
              <a:t>методом естественных полей (ЕП);</a:t>
            </a:r>
          </a:p>
          <a:p>
            <a:pPr algn="just">
              <a:buFont typeface="Arial" panose="020B0604020202020204" pitchFamily="34" charset="0"/>
              <a:buChar char="•"/>
            </a:pPr>
            <a:r>
              <a:rPr lang="ru-RU" sz="1200" dirty="0">
                <a:solidFill>
                  <a:srgbClr val="000000"/>
                </a:solidFill>
                <a:latin typeface="Segoe UI" panose="020B0502040204020203" pitchFamily="34" charset="0"/>
              </a:rPr>
              <a:t>методом промышленных частот (ПЧ);</a:t>
            </a:r>
          </a:p>
          <a:p>
            <a:pPr algn="just">
              <a:buFont typeface="Arial" panose="020B0604020202020204" pitchFamily="34" charset="0"/>
              <a:buChar char="•"/>
            </a:pPr>
            <a:r>
              <a:rPr lang="ru-RU" sz="1200" dirty="0">
                <a:solidFill>
                  <a:srgbClr val="000000"/>
                </a:solidFill>
                <a:latin typeface="Segoe UI" panose="020B0502040204020203" pitchFamily="34" charset="0"/>
              </a:rPr>
              <a:t>методом </a:t>
            </a:r>
            <a:r>
              <a:rPr lang="ru-RU" sz="1200" dirty="0" err="1">
                <a:solidFill>
                  <a:srgbClr val="000000"/>
                </a:solidFill>
                <a:latin typeface="Segoe UI" panose="020B0502040204020203" pitchFamily="34" charset="0"/>
              </a:rPr>
              <a:t>электротомографии</a:t>
            </a:r>
            <a:r>
              <a:rPr lang="ru-RU" sz="1200" dirty="0">
                <a:solidFill>
                  <a:srgbClr val="000000"/>
                </a:solidFill>
                <a:latin typeface="Segoe UI" panose="020B0502040204020203" pitchFamily="34" charset="0"/>
              </a:rPr>
              <a:t> (ЭТ).</a:t>
            </a:r>
          </a:p>
          <a:p>
            <a:pPr algn="just"/>
            <a:r>
              <a:rPr lang="ru-RU" sz="1200" dirty="0">
                <a:solidFill>
                  <a:srgbClr val="000000"/>
                </a:solidFill>
                <a:latin typeface="Segoe UI" panose="020B0502040204020203" pitchFamily="34" charset="0"/>
              </a:rPr>
              <a:t>Измеритель позволяет получать результаты обработки сигнала в режиме реального времени, настраивать параметры обработки. При регистрации сигнала производится узкополосная фильтрация на рабочей частоте, задаваемой из списка (см. приложение A). По умолчанию используется стандартный для России ряд частот от 0,152 Гц до 625 Гц.</a:t>
            </a:r>
            <a:endParaRPr lang="ru-RU" sz="12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398055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ST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871" y="76091"/>
            <a:ext cx="5240216" cy="349347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4686" y="428422"/>
            <a:ext cx="4304174" cy="1754326"/>
          </a:xfrm>
          <a:prstGeom prst="rect">
            <a:avLst/>
          </a:prstGeom>
        </p:spPr>
        <p:txBody>
          <a:bodyPr wrap="square">
            <a:spAutoFit/>
          </a:bodyPr>
          <a:lstStyle/>
          <a:p>
            <a:pPr algn="just"/>
            <a:r>
              <a:rPr lang="ru-RU" sz="1200" dirty="0">
                <a:solidFill>
                  <a:srgbClr val="000000"/>
                </a:solidFill>
                <a:latin typeface="Segoe UI" panose="020B0502040204020203" pitchFamily="34" charset="0"/>
              </a:rPr>
              <a:t>Электроразведочный генератор «АСТРА-100» (максимальная выходная мощность – 100 Вт) может применяться при геофизических исследованиях методами</a:t>
            </a:r>
          </a:p>
          <a:p>
            <a:pPr algn="just">
              <a:buFont typeface="Arial" panose="020B0604020202020204" pitchFamily="34" charset="0"/>
              <a:buChar char="•"/>
            </a:pPr>
            <a:r>
              <a:rPr lang="ru-RU" sz="1200" dirty="0">
                <a:solidFill>
                  <a:srgbClr val="000000"/>
                </a:solidFill>
                <a:latin typeface="Segoe UI" panose="020B0502040204020203" pitchFamily="34" charset="0"/>
              </a:rPr>
              <a:t>сопротивлений (КС),</a:t>
            </a:r>
          </a:p>
          <a:p>
            <a:pPr algn="just">
              <a:buFont typeface="Arial" panose="020B0604020202020204" pitchFamily="34" charset="0"/>
              <a:buChar char="•"/>
            </a:pPr>
            <a:r>
              <a:rPr lang="ru-RU" sz="1200" dirty="0">
                <a:solidFill>
                  <a:srgbClr val="000000"/>
                </a:solidFill>
                <a:latin typeface="Segoe UI" panose="020B0502040204020203" pitchFamily="34" charset="0"/>
              </a:rPr>
              <a:t>вызванной поляризации (ВП),</a:t>
            </a:r>
          </a:p>
          <a:p>
            <a:pPr algn="just">
              <a:buFont typeface="Arial" panose="020B0604020202020204" pitchFamily="34" charset="0"/>
              <a:buChar char="•"/>
            </a:pPr>
            <a:r>
              <a:rPr lang="ru-RU" sz="1200" dirty="0">
                <a:solidFill>
                  <a:srgbClr val="000000"/>
                </a:solidFill>
                <a:latin typeface="Segoe UI" panose="020B0502040204020203" pitchFamily="34" charset="0"/>
              </a:rPr>
              <a:t>частотного зондирования (ЧЗ),</a:t>
            </a:r>
          </a:p>
          <a:p>
            <a:pPr algn="just">
              <a:buFont typeface="Arial" panose="020B0604020202020204" pitchFamily="34" charset="0"/>
              <a:buChar char="•"/>
            </a:pPr>
            <a:r>
              <a:rPr lang="ru-RU" sz="1200" dirty="0" err="1">
                <a:solidFill>
                  <a:srgbClr val="000000"/>
                </a:solidFill>
                <a:latin typeface="Segoe UI" panose="020B0502040204020203" pitchFamily="34" charset="0"/>
              </a:rPr>
              <a:t>импедансного</a:t>
            </a:r>
            <a:r>
              <a:rPr lang="ru-RU" sz="1200" dirty="0">
                <a:solidFill>
                  <a:srgbClr val="000000"/>
                </a:solidFill>
                <a:latin typeface="Segoe UI" panose="020B0502040204020203" pitchFamily="34" charset="0"/>
              </a:rPr>
              <a:t> частотного зондирования (ИЧЗ или CSMT),</a:t>
            </a:r>
          </a:p>
          <a:p>
            <a:pPr algn="just">
              <a:buFont typeface="Arial" panose="020B0604020202020204" pitchFamily="34" charset="0"/>
              <a:buChar char="•"/>
            </a:pPr>
            <a:r>
              <a:rPr lang="ru-RU" sz="1200" dirty="0">
                <a:solidFill>
                  <a:srgbClr val="000000"/>
                </a:solidFill>
                <a:latin typeface="Segoe UI" panose="020B0502040204020203" pitchFamily="34" charset="0"/>
              </a:rPr>
              <a:t>зондирования становлением поля (ЗС)</a:t>
            </a:r>
          </a:p>
          <a:p>
            <a:pPr algn="just">
              <a:buFont typeface="Arial" panose="020B0604020202020204" pitchFamily="34" charset="0"/>
              <a:buChar char="•"/>
            </a:pPr>
            <a:r>
              <a:rPr lang="ru-RU" sz="1200" dirty="0">
                <a:solidFill>
                  <a:srgbClr val="000000"/>
                </a:solidFill>
                <a:latin typeface="Segoe UI" panose="020B0502040204020203" pitchFamily="34" charset="0"/>
              </a:rPr>
              <a:t>и другими методами</a:t>
            </a:r>
            <a:r>
              <a:rPr lang="ru-RU" sz="1200" dirty="0" smtClean="0">
                <a:solidFill>
                  <a:srgbClr val="000000"/>
                </a:solidFill>
                <a:latin typeface="Segoe UI" panose="020B0502040204020203" pitchFamily="34" charset="0"/>
              </a:rPr>
              <a:t>.</a:t>
            </a:r>
            <a:endParaRPr lang="ru-RU" sz="1200" dirty="0">
              <a:solidFill>
                <a:srgbClr val="000000"/>
              </a:solidFill>
              <a:latin typeface="Segoe UI" panose="020B0502040204020203" pitchFamily="34" charset="0"/>
            </a:endParaRPr>
          </a:p>
        </p:txBody>
      </p:sp>
      <p:sp>
        <p:nvSpPr>
          <p:cNvPr id="3" name="TextBox 2"/>
          <p:cNvSpPr txBox="1"/>
          <p:nvPr/>
        </p:nvSpPr>
        <p:spPr>
          <a:xfrm>
            <a:off x="137439" y="2375276"/>
            <a:ext cx="8522841" cy="4524315"/>
          </a:xfrm>
          <a:prstGeom prst="rect">
            <a:avLst/>
          </a:prstGeom>
          <a:noFill/>
        </p:spPr>
        <p:txBody>
          <a:bodyPr wrap="square" rtlCol="0">
            <a:spAutoFit/>
          </a:bodyPr>
          <a:lstStyle/>
          <a:p>
            <a:pPr algn="just"/>
            <a:r>
              <a:rPr lang="ru-RU" sz="1200" dirty="0">
                <a:solidFill>
                  <a:srgbClr val="000000"/>
                </a:solidFill>
                <a:latin typeface="Segoe UI" panose="020B0502040204020203" pitchFamily="34" charset="0"/>
              </a:rPr>
              <a:t>Генератор может обеспечить </a:t>
            </a:r>
            <a:r>
              <a:rPr lang="ru-RU" sz="1200" dirty="0" err="1">
                <a:solidFill>
                  <a:srgbClr val="000000"/>
                </a:solidFill>
                <a:latin typeface="Segoe UI" panose="020B0502040204020203" pitchFamily="34" charset="0"/>
              </a:rPr>
              <a:t>глубинность</a:t>
            </a:r>
            <a:r>
              <a:rPr lang="ru-RU" sz="1200" dirty="0">
                <a:solidFill>
                  <a:srgbClr val="000000"/>
                </a:solidFill>
                <a:latin typeface="Segoe UI" panose="020B0502040204020203" pitchFamily="34" charset="0"/>
              </a:rPr>
              <a:t> исследований от первых метров до первых сотен метров. С его использованием могут быть решены следующие задачи:</a:t>
            </a:r>
          </a:p>
          <a:p>
            <a:pPr algn="just">
              <a:buFont typeface="Arial" panose="020B0604020202020204" pitchFamily="34" charset="0"/>
              <a:buChar char="•"/>
            </a:pPr>
            <a:r>
              <a:rPr lang="ru-RU" sz="1200" dirty="0">
                <a:solidFill>
                  <a:srgbClr val="000000"/>
                </a:solidFill>
                <a:latin typeface="Segoe UI" panose="020B0502040204020203" pitchFamily="34" charset="0"/>
              </a:rPr>
              <a:t>задачи поиска и разведки месторождений полезных ископаемых (нефтегазовых, рудных, угля, алмазов, урана и др.) или генетически связанных с ними структур;</a:t>
            </a:r>
          </a:p>
          <a:p>
            <a:pPr algn="just">
              <a:buFont typeface="Arial" panose="020B0604020202020204" pitchFamily="34" charset="0"/>
              <a:buChar char="•"/>
            </a:pPr>
            <a:r>
              <a:rPr lang="ru-RU" sz="1200" dirty="0">
                <a:solidFill>
                  <a:srgbClr val="000000"/>
                </a:solidFill>
                <a:latin typeface="Segoe UI" panose="020B0502040204020203" pitchFamily="34" charset="0"/>
              </a:rPr>
              <a:t>задачи структурной и картировочной геологии (определение геологического строения среды и литологического состава пород);</a:t>
            </a:r>
          </a:p>
          <a:p>
            <a:pPr algn="just">
              <a:buFont typeface="Arial" panose="020B0604020202020204" pitchFamily="34" charset="0"/>
              <a:buChar char="•"/>
            </a:pPr>
            <a:r>
              <a:rPr lang="ru-RU" sz="1200" dirty="0">
                <a:solidFill>
                  <a:srgbClr val="000000"/>
                </a:solidFill>
                <a:latin typeface="Segoe UI" panose="020B0502040204020203" pitchFamily="34" charset="0"/>
              </a:rPr>
              <a:t>инженерно-геологические задачи (исследование состояния грунтов, изучение областей развития карста, оползней и др.);</a:t>
            </a:r>
          </a:p>
          <a:p>
            <a:pPr algn="just">
              <a:buFont typeface="Arial" panose="020B0604020202020204" pitchFamily="34" charset="0"/>
              <a:buChar char="•"/>
            </a:pPr>
            <a:r>
              <a:rPr lang="ru-RU" sz="1200" dirty="0">
                <a:solidFill>
                  <a:srgbClr val="000000"/>
                </a:solidFill>
                <a:latin typeface="Segoe UI" panose="020B0502040204020203" pitchFamily="34" charset="0"/>
              </a:rPr>
              <a:t>гидрогеологические задачи (поиск подземных вод, в том числе термальных, оценка </a:t>
            </a:r>
            <a:r>
              <a:rPr lang="ru-RU" sz="1200" dirty="0" err="1">
                <a:solidFill>
                  <a:srgbClr val="000000"/>
                </a:solidFill>
                <a:latin typeface="Segoe UI" panose="020B0502040204020203" pitchFamily="34" charset="0"/>
              </a:rPr>
              <a:t>водонасыщенности</a:t>
            </a:r>
            <a:r>
              <a:rPr lang="ru-RU" sz="1200" dirty="0">
                <a:solidFill>
                  <a:srgbClr val="000000"/>
                </a:solidFill>
                <a:latin typeface="Segoe UI" panose="020B0502040204020203" pitchFamily="34" charset="0"/>
              </a:rPr>
              <a:t> пород и минерализации флюида);</a:t>
            </a:r>
          </a:p>
          <a:p>
            <a:pPr algn="just">
              <a:buFont typeface="Arial" panose="020B0604020202020204" pitchFamily="34" charset="0"/>
              <a:buChar char="•"/>
            </a:pPr>
            <a:r>
              <a:rPr lang="ru-RU" sz="1200" dirty="0">
                <a:solidFill>
                  <a:srgbClr val="000000"/>
                </a:solidFill>
                <a:latin typeface="Segoe UI" panose="020B0502040204020203" pitchFamily="34" charset="0"/>
              </a:rPr>
              <a:t>мерзлотно-гляциологические задачи (картирование и определение глубины залегания многолетнемерзлых пород, изучение динамики промерзания и оттаивания и др.);</a:t>
            </a:r>
          </a:p>
          <a:p>
            <a:pPr algn="just">
              <a:buFont typeface="Arial" panose="020B0604020202020204" pitchFamily="34" charset="0"/>
              <a:buChar char="•"/>
            </a:pPr>
            <a:r>
              <a:rPr lang="ru-RU" sz="1200" dirty="0">
                <a:solidFill>
                  <a:srgbClr val="000000"/>
                </a:solidFill>
                <a:latin typeface="Segoe UI" panose="020B0502040204020203" pitchFamily="34" charset="0"/>
              </a:rPr>
              <a:t>экологические задачи (исследование областей загрязнения подземных вод, выявление разломных зон и др.);</a:t>
            </a:r>
          </a:p>
          <a:p>
            <a:pPr algn="just">
              <a:buFont typeface="Arial" panose="020B0604020202020204" pitchFamily="34" charset="0"/>
              <a:buChar char="•"/>
            </a:pPr>
            <a:r>
              <a:rPr lang="ru-RU" sz="1200" dirty="0">
                <a:solidFill>
                  <a:srgbClr val="000000"/>
                </a:solidFill>
                <a:latin typeface="Segoe UI" panose="020B0502040204020203" pitchFamily="34" charset="0"/>
              </a:rPr>
              <a:t>геотехнические задачи (изучение состояния оснований сооружений и трубопроводов, исследование подземных коммуникаций и других техногенных объектов).</a:t>
            </a:r>
          </a:p>
          <a:p>
            <a:pPr algn="just"/>
            <a:r>
              <a:rPr lang="ru-RU" sz="1200" dirty="0">
                <a:solidFill>
                  <a:srgbClr val="000000"/>
                </a:solidFill>
                <a:latin typeface="Segoe UI" panose="020B0502040204020203" pitchFamily="34" charset="0"/>
              </a:rPr>
              <a:t>Также с использованием генератора может быть получена информация о геоэлектрическом строении верхней части разреза, полезная при интерпретации глубинных региональных, поисково-разведочных и прочих исследований с использованием искусственных и естественных полей.</a:t>
            </a:r>
          </a:p>
          <a:p>
            <a:pPr algn="just"/>
            <a:r>
              <a:rPr lang="ru-RU" sz="1200" dirty="0">
                <a:solidFill>
                  <a:srgbClr val="000000"/>
                </a:solidFill>
                <a:latin typeface="Segoe UI" panose="020B0502040204020203" pitchFamily="34" charset="0"/>
              </a:rPr>
              <a:t>«АСТРА-100» генерирует сигнал формы «меандр» (РПИ-1, прямоугольные </a:t>
            </a:r>
            <a:r>
              <a:rPr lang="ru-RU" sz="1200" dirty="0" err="1">
                <a:solidFill>
                  <a:srgbClr val="000000"/>
                </a:solidFill>
                <a:latin typeface="Segoe UI" panose="020B0502040204020203" pitchFamily="34" charset="0"/>
              </a:rPr>
              <a:t>разнополярные</a:t>
            </a:r>
            <a:r>
              <a:rPr lang="ru-RU" sz="1200" dirty="0">
                <a:solidFill>
                  <a:srgbClr val="000000"/>
                </a:solidFill>
                <a:latin typeface="Segoe UI" panose="020B0502040204020203" pitchFamily="34" charset="0"/>
              </a:rPr>
              <a:t> импульсы без паузы) с частотой от 0.063 до 2500 Гц и силой тока от 1 до 1000 мА. Отличительной особенностью генератора является возможность программирования режима работы (7 программ до 16 шагов в каждой).</a:t>
            </a:r>
          </a:p>
          <a:p>
            <a:pPr algn="just"/>
            <a:r>
              <a:rPr lang="ru-RU" sz="1200" dirty="0">
                <a:solidFill>
                  <a:srgbClr val="000000"/>
                </a:solidFill>
                <a:latin typeface="Segoe UI" panose="020B0502040204020203" pitchFamily="34" charset="0"/>
              </a:rPr>
              <a:t>Питание осуществляется от внешнего аккумулятора 12 В. Желательно использовать стандартные аккумуляторы зарядом 7 А*ч.</a:t>
            </a:r>
          </a:p>
          <a:p>
            <a:endParaRPr lang="ru-RU" sz="1200" dirty="0"/>
          </a:p>
        </p:txBody>
      </p:sp>
    </p:spTree>
    <p:extLst>
      <p:ext uri="{BB962C8B-B14F-4D97-AF65-F5344CB8AC3E}">
        <p14:creationId xmlns:p14="http://schemas.microsoft.com/office/powerpoint/2010/main" val="2605064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8267" y="243480"/>
            <a:ext cx="6206314" cy="461665"/>
          </a:xfrm>
          <a:prstGeom prst="rect">
            <a:avLst/>
          </a:prstGeom>
          <a:noFill/>
        </p:spPr>
        <p:txBody>
          <a:bodyPr wrap="none" rtlCol="0">
            <a:spAutoFit/>
          </a:bodyPr>
          <a:lstStyle/>
          <a:p>
            <a:r>
              <a:rPr lang="ru-RU" sz="2400" b="1" dirty="0" smtClean="0"/>
              <a:t>Программы для обработки и интерпретации</a:t>
            </a:r>
            <a:endParaRPr lang="ru-RU" sz="2400" b="1" dirty="0"/>
          </a:p>
        </p:txBody>
      </p:sp>
      <p:pic>
        <p:nvPicPr>
          <p:cNvPr id="3074" name="Picture 2" descr="i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432" y="811099"/>
            <a:ext cx="5493145" cy="392261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32903" y="4839665"/>
            <a:ext cx="8773222" cy="1477328"/>
          </a:xfrm>
          <a:prstGeom prst="rect">
            <a:avLst/>
          </a:prstGeom>
        </p:spPr>
        <p:txBody>
          <a:bodyPr wrap="square">
            <a:spAutoFit/>
          </a:bodyPr>
          <a:lstStyle/>
          <a:p>
            <a:r>
              <a:rPr lang="ru-RU" dirty="0">
                <a:solidFill>
                  <a:srgbClr val="000000"/>
                </a:solidFill>
                <a:latin typeface="Segoe UI" panose="020B0502040204020203" pitchFamily="34" charset="0"/>
              </a:rPr>
              <a:t>Для обработки и интерпретации данных ВЭЗ применяется программное обеспечение, разработанное в лаборатории </a:t>
            </a:r>
            <a:r>
              <a:rPr lang="ru-RU" dirty="0" err="1">
                <a:solidFill>
                  <a:srgbClr val="000000"/>
                </a:solidFill>
                <a:latin typeface="Segoe UI" panose="020B0502040204020203" pitchFamily="34" charset="0"/>
              </a:rPr>
              <a:t>малоглубинной</a:t>
            </a:r>
            <a:r>
              <a:rPr lang="ru-RU" dirty="0">
                <a:solidFill>
                  <a:srgbClr val="000000"/>
                </a:solidFill>
                <a:latin typeface="Segoe UI" panose="020B0502040204020203" pitchFamily="34" charset="0"/>
              </a:rPr>
              <a:t> электроразведки кафедры геофизики МГУ. Оно включает пакеты программ </a:t>
            </a:r>
            <a:r>
              <a:rPr lang="ru-RU" u="sng" dirty="0">
                <a:solidFill>
                  <a:srgbClr val="3C5372"/>
                </a:solidFill>
                <a:latin typeface="Segoe UI" panose="020B0502040204020203" pitchFamily="34" charset="0"/>
                <a:hlinkClick r:id="rId3" tooltip="IPI2Win"/>
              </a:rPr>
              <a:t>IPI-1D</a:t>
            </a:r>
            <a:r>
              <a:rPr lang="ru-RU" dirty="0">
                <a:solidFill>
                  <a:srgbClr val="000000"/>
                </a:solidFill>
                <a:latin typeface="Segoe UI" panose="020B0502040204020203" pitchFamily="34" charset="0"/>
              </a:rPr>
              <a:t> для одномерной обработки и интерпретации, </a:t>
            </a:r>
            <a:r>
              <a:rPr lang="ru-RU" u="sng" dirty="0">
                <a:solidFill>
                  <a:srgbClr val="3C5372"/>
                </a:solidFill>
                <a:latin typeface="Segoe UI" panose="020B0502040204020203" pitchFamily="34" charset="0"/>
                <a:hlinkClick r:id="rId3" tooltip="IPI2Win"/>
              </a:rPr>
              <a:t>IPI-2D</a:t>
            </a:r>
            <a:r>
              <a:rPr lang="ru-RU" dirty="0">
                <a:solidFill>
                  <a:srgbClr val="000000"/>
                </a:solidFill>
                <a:latin typeface="Segoe UI" panose="020B0502040204020203" pitchFamily="34" charset="0"/>
              </a:rPr>
              <a:t> для двумерной обработки и анализа, а также IE2D и IE3D для двумерного и трехмерного моделирования.</a:t>
            </a:r>
            <a:endParaRPr lang="ru-RU" dirty="0"/>
          </a:p>
        </p:txBody>
      </p:sp>
    </p:spTree>
    <p:extLst>
      <p:ext uri="{BB962C8B-B14F-4D97-AF65-F5344CB8AC3E}">
        <p14:creationId xmlns:p14="http://schemas.microsoft.com/office/powerpoint/2010/main" val="4257021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8" descr="Новос. обл..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93" y="130233"/>
            <a:ext cx="5342312" cy="2494258"/>
          </a:xfrm>
          <a:prstGeom prst="rect">
            <a:avLst/>
          </a:prstGeom>
          <a:noFill/>
          <a:extLst>
            <a:ext uri="{909E8E84-426E-40DD-AFC4-6F175D3DCCD1}">
              <a14:hiddenFill xmlns:a14="http://schemas.microsoft.com/office/drawing/2010/main">
                <a:solidFill>
                  <a:srgbClr val="FFFFFF"/>
                </a:solidFill>
              </a14:hiddenFill>
            </a:ext>
          </a:extLst>
        </p:spPr>
      </p:pic>
      <p:pic>
        <p:nvPicPr>
          <p:cNvPr id="4097" name="Рисунок 14" descr="профиль.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93" y="3109999"/>
            <a:ext cx="5934075" cy="2838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4"/>
          <p:cNvSpPr>
            <a:spLocks noChangeArrowheads="1"/>
          </p:cNvSpPr>
          <p:nvPr/>
        </p:nvSpPr>
        <p:spPr bwMode="auto">
          <a:xfrm>
            <a:off x="266007" y="2662391"/>
            <a:ext cx="784721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Профиль расположен вдоль дороги в районе поселка </a:t>
            </a:r>
            <a:r>
              <a:rPr kumimoji="0" lang="ru-RU" altLang="ru-RU" sz="1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Бурмистрово</a:t>
            </a:r>
            <a:r>
              <a:rPr kumimoji="0" lang="ru-RU" altLang="ru-RU"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Система наблюдений на профиле представляет собой 10 точек с шагом 50 м.</a:t>
            </a:r>
            <a:endParaRPr kumimoji="0" lang="ru-RU" altLang="ru-RU" sz="400" b="0" i="0" u="none" strike="noStrike" cap="none" normalizeH="0" baseline="0" dirty="0" smtClean="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171796" y="6153543"/>
            <a:ext cx="22615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Карта профилирования ВЭЗ.</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9435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ривая.png"/>
          <p:cNvPicPr/>
          <p:nvPr/>
        </p:nvPicPr>
        <p:blipFill>
          <a:blip r:embed="rId2" cstate="print"/>
          <a:stretch>
            <a:fillRect/>
          </a:stretch>
        </p:blipFill>
        <p:spPr>
          <a:xfrm>
            <a:off x="1136236" y="530245"/>
            <a:ext cx="7142060" cy="4496250"/>
          </a:xfrm>
          <a:prstGeom prst="rect">
            <a:avLst/>
          </a:prstGeom>
        </p:spPr>
      </p:pic>
      <p:sp>
        <p:nvSpPr>
          <p:cNvPr id="3" name="Прямоугольник 2"/>
          <p:cNvSpPr/>
          <p:nvPr/>
        </p:nvSpPr>
        <p:spPr>
          <a:xfrm>
            <a:off x="3131233" y="5284149"/>
            <a:ext cx="2816605" cy="369332"/>
          </a:xfrm>
          <a:prstGeom prst="rect">
            <a:avLst/>
          </a:prstGeom>
        </p:spPr>
        <p:txBody>
          <a:bodyPr wrap="none">
            <a:spAutoFit/>
          </a:bodyPr>
          <a:lstStyle/>
          <a:p>
            <a:r>
              <a:rPr lang="ru-RU" dirty="0">
                <a:latin typeface="Times New Roman" panose="02020603050405020304" pitchFamily="18" charset="0"/>
                <a:ea typeface="Times New Roman" panose="02020603050405020304" pitchFamily="18" charset="0"/>
              </a:rPr>
              <a:t>Кривая ВЭЗ по профилю 3</a:t>
            </a:r>
            <a:endParaRPr lang="ru-RU" dirty="0"/>
          </a:p>
        </p:txBody>
      </p:sp>
    </p:spTree>
    <p:extLst>
      <p:ext uri="{BB962C8B-B14F-4D97-AF65-F5344CB8AC3E}">
        <p14:creationId xmlns:p14="http://schemas.microsoft.com/office/powerpoint/2010/main" val="4069467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5121" name="Рисунок 10" descr="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879" y="768312"/>
            <a:ext cx="6704445" cy="44122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730324" y="5630720"/>
            <a:ext cx="568335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Первая и вторая границы с пределами их изменения, построенные по методу ВЭЗ.</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34777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8973" y="1106955"/>
            <a:ext cx="4229792" cy="4417319"/>
          </a:xfrm>
          <a:prstGeom prst="rect">
            <a:avLst/>
          </a:prstGeom>
        </p:spPr>
      </p:pic>
      <p:pic>
        <p:nvPicPr>
          <p:cNvPr id="3" name="Рисунок 2"/>
          <p:cNvPicPr>
            <a:picLocks noChangeAspect="1"/>
          </p:cNvPicPr>
          <p:nvPr/>
        </p:nvPicPr>
        <p:blipFill>
          <a:blip r:embed="rId3"/>
          <a:stretch>
            <a:fillRect/>
          </a:stretch>
        </p:blipFill>
        <p:spPr>
          <a:xfrm>
            <a:off x="4468765" y="1181835"/>
            <a:ext cx="4110708" cy="4342439"/>
          </a:xfrm>
          <a:prstGeom prst="rect">
            <a:avLst/>
          </a:prstGeom>
        </p:spPr>
      </p:pic>
      <p:pic>
        <p:nvPicPr>
          <p:cNvPr id="4" name="Рисунок 3"/>
          <p:cNvPicPr>
            <a:picLocks noChangeAspect="1"/>
          </p:cNvPicPr>
          <p:nvPr/>
        </p:nvPicPr>
        <p:blipFill>
          <a:blip r:embed="rId4"/>
          <a:stretch>
            <a:fillRect/>
          </a:stretch>
        </p:blipFill>
        <p:spPr>
          <a:xfrm>
            <a:off x="1399520" y="5713994"/>
            <a:ext cx="5771429" cy="580952"/>
          </a:xfrm>
          <a:prstGeom prst="rect">
            <a:avLst/>
          </a:prstGeom>
        </p:spPr>
      </p:pic>
      <p:sp>
        <p:nvSpPr>
          <p:cNvPr id="5" name="TextBox 4"/>
          <p:cNvSpPr txBox="1"/>
          <p:nvPr/>
        </p:nvSpPr>
        <p:spPr>
          <a:xfrm>
            <a:off x="2456435" y="281355"/>
            <a:ext cx="4142160" cy="461665"/>
          </a:xfrm>
          <a:prstGeom prst="rect">
            <a:avLst/>
          </a:prstGeom>
          <a:noFill/>
        </p:spPr>
        <p:txBody>
          <a:bodyPr wrap="none" rtlCol="0">
            <a:spAutoFit/>
          </a:bodyPr>
          <a:lstStyle/>
          <a:p>
            <a:r>
              <a:rPr lang="ru-RU" sz="2400" b="1" dirty="0" smtClean="0"/>
              <a:t>Примеры работ методом ВЭЗ</a:t>
            </a:r>
            <a:endParaRPr lang="ru-RU" sz="2400" b="1" dirty="0"/>
          </a:p>
        </p:txBody>
      </p:sp>
    </p:spTree>
    <p:extLst>
      <p:ext uri="{BB962C8B-B14F-4D97-AF65-F5344CB8AC3E}">
        <p14:creationId xmlns:p14="http://schemas.microsoft.com/office/powerpoint/2010/main" val="455555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667013" y="1701950"/>
            <a:ext cx="7940252" cy="3762851"/>
          </a:xfrm>
          <a:prstGeom prst="rect">
            <a:avLst/>
          </a:prstGeom>
        </p:spPr>
      </p:pic>
      <p:sp>
        <p:nvSpPr>
          <p:cNvPr id="4" name="TextBox 3"/>
          <p:cNvSpPr txBox="1"/>
          <p:nvPr/>
        </p:nvSpPr>
        <p:spPr>
          <a:xfrm>
            <a:off x="800777" y="346282"/>
            <a:ext cx="7906716" cy="461665"/>
          </a:xfrm>
          <a:prstGeom prst="rect">
            <a:avLst/>
          </a:prstGeom>
          <a:noFill/>
        </p:spPr>
        <p:txBody>
          <a:bodyPr wrap="none" rtlCol="0">
            <a:spAutoFit/>
          </a:bodyPr>
          <a:lstStyle/>
          <a:p>
            <a:r>
              <a:rPr lang="ru-RU" sz="2400" b="1" dirty="0" smtClean="0"/>
              <a:t>Разрез по данным ВЭЗ на Западе Новосибирской области</a:t>
            </a:r>
            <a:endParaRPr lang="ru-RU" sz="2400" b="1" dirty="0"/>
          </a:p>
        </p:txBody>
      </p:sp>
    </p:spTree>
    <p:extLst>
      <p:ext uri="{BB962C8B-B14F-4D97-AF65-F5344CB8AC3E}">
        <p14:creationId xmlns:p14="http://schemas.microsoft.com/office/powerpoint/2010/main" val="2919208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00307" y="259089"/>
            <a:ext cx="6314003" cy="4211663"/>
          </a:xfrm>
          <a:prstGeom prst="rect">
            <a:avLst/>
          </a:prstGeom>
        </p:spPr>
      </p:pic>
      <p:pic>
        <p:nvPicPr>
          <p:cNvPr id="3" name="Рисунок 2"/>
          <p:cNvPicPr>
            <a:picLocks noChangeAspect="1"/>
          </p:cNvPicPr>
          <p:nvPr/>
        </p:nvPicPr>
        <p:blipFill>
          <a:blip r:embed="rId3"/>
          <a:stretch>
            <a:fillRect/>
          </a:stretch>
        </p:blipFill>
        <p:spPr>
          <a:xfrm>
            <a:off x="2417247" y="4470752"/>
            <a:ext cx="5012253" cy="2036055"/>
          </a:xfrm>
          <a:prstGeom prst="rect">
            <a:avLst/>
          </a:prstGeom>
        </p:spPr>
      </p:pic>
    </p:spTree>
    <p:extLst>
      <p:ext uri="{BB962C8B-B14F-4D97-AF65-F5344CB8AC3E}">
        <p14:creationId xmlns:p14="http://schemas.microsoft.com/office/powerpoint/2010/main" val="380788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32617" y="469063"/>
            <a:ext cx="7171253" cy="5464575"/>
          </a:xfrm>
          <a:prstGeom prst="rect">
            <a:avLst/>
          </a:prstGeom>
        </p:spPr>
      </p:pic>
      <p:sp>
        <p:nvSpPr>
          <p:cNvPr id="3" name="Прямоугольник 2"/>
          <p:cNvSpPr/>
          <p:nvPr/>
        </p:nvSpPr>
        <p:spPr>
          <a:xfrm>
            <a:off x="5295900" y="5554980"/>
            <a:ext cx="285369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9824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16673" y="223098"/>
            <a:ext cx="6845637" cy="1152311"/>
          </a:xfrm>
          <a:prstGeom prst="rect">
            <a:avLst/>
          </a:prstGeom>
        </p:spPr>
      </p:pic>
      <p:pic>
        <p:nvPicPr>
          <p:cNvPr id="3" name="Рисунок 2"/>
          <p:cNvPicPr>
            <a:picLocks noChangeAspect="1"/>
          </p:cNvPicPr>
          <p:nvPr/>
        </p:nvPicPr>
        <p:blipFill>
          <a:blip r:embed="rId3"/>
          <a:stretch>
            <a:fillRect/>
          </a:stretch>
        </p:blipFill>
        <p:spPr>
          <a:xfrm>
            <a:off x="1250964" y="1403770"/>
            <a:ext cx="6987254" cy="1095589"/>
          </a:xfrm>
          <a:prstGeom prst="rect">
            <a:avLst/>
          </a:prstGeom>
        </p:spPr>
      </p:pic>
      <p:pic>
        <p:nvPicPr>
          <p:cNvPr id="4" name="Рисунок 3"/>
          <p:cNvPicPr>
            <a:picLocks noChangeAspect="1"/>
          </p:cNvPicPr>
          <p:nvPr/>
        </p:nvPicPr>
        <p:blipFill>
          <a:blip r:embed="rId4"/>
          <a:stretch>
            <a:fillRect/>
          </a:stretch>
        </p:blipFill>
        <p:spPr>
          <a:xfrm>
            <a:off x="2607597" y="2649650"/>
            <a:ext cx="3679316" cy="2467180"/>
          </a:xfrm>
          <a:prstGeom prst="rect">
            <a:avLst/>
          </a:prstGeom>
        </p:spPr>
      </p:pic>
      <p:pic>
        <p:nvPicPr>
          <p:cNvPr id="5" name="Рисунок 4"/>
          <p:cNvPicPr>
            <a:picLocks noChangeAspect="1"/>
          </p:cNvPicPr>
          <p:nvPr/>
        </p:nvPicPr>
        <p:blipFill>
          <a:blip r:embed="rId5"/>
          <a:stretch>
            <a:fillRect/>
          </a:stretch>
        </p:blipFill>
        <p:spPr>
          <a:xfrm>
            <a:off x="1289487" y="5421630"/>
            <a:ext cx="6815699" cy="809411"/>
          </a:xfrm>
          <a:prstGeom prst="rect">
            <a:avLst/>
          </a:prstGeom>
        </p:spPr>
      </p:pic>
      <p:sp>
        <p:nvSpPr>
          <p:cNvPr id="6" name="Прямоугольник 5"/>
          <p:cNvSpPr/>
          <p:nvPr/>
        </p:nvSpPr>
        <p:spPr>
          <a:xfrm>
            <a:off x="5398770" y="5913120"/>
            <a:ext cx="2839448" cy="426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46579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3100" y="200360"/>
            <a:ext cx="5175199" cy="400110"/>
          </a:xfrm>
          <a:prstGeom prst="rect">
            <a:avLst/>
          </a:prstGeom>
          <a:noFill/>
        </p:spPr>
        <p:txBody>
          <a:bodyPr wrap="none" rtlCol="0">
            <a:spAutoFit/>
          </a:bodyPr>
          <a:lstStyle/>
          <a:p>
            <a:r>
              <a:rPr lang="ru-RU" sz="2000" b="1" dirty="0" smtClean="0"/>
              <a:t>Вертикальные электрические зондирования</a:t>
            </a:r>
            <a:endParaRPr lang="ru-RU" sz="2000" b="1" dirty="0"/>
          </a:p>
        </p:txBody>
      </p:sp>
      <p:pic>
        <p:nvPicPr>
          <p:cNvPr id="3" name="Рисунок 2"/>
          <p:cNvPicPr>
            <a:picLocks noChangeAspect="1"/>
          </p:cNvPicPr>
          <p:nvPr/>
        </p:nvPicPr>
        <p:blipFill>
          <a:blip r:embed="rId2"/>
          <a:stretch>
            <a:fillRect/>
          </a:stretch>
        </p:blipFill>
        <p:spPr>
          <a:xfrm>
            <a:off x="997253" y="795590"/>
            <a:ext cx="7167419" cy="5558249"/>
          </a:xfrm>
          <a:prstGeom prst="rect">
            <a:avLst/>
          </a:prstGeom>
        </p:spPr>
      </p:pic>
      <p:sp>
        <p:nvSpPr>
          <p:cNvPr id="4" name="Прямоугольник 3"/>
          <p:cNvSpPr/>
          <p:nvPr/>
        </p:nvSpPr>
        <p:spPr>
          <a:xfrm>
            <a:off x="795366" y="665510"/>
            <a:ext cx="2867645" cy="38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75943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390339" y="327158"/>
            <a:ext cx="6492046" cy="1398839"/>
          </a:xfrm>
          <a:prstGeom prst="rect">
            <a:avLst/>
          </a:prstGeom>
        </p:spPr>
      </p:pic>
      <p:pic>
        <p:nvPicPr>
          <p:cNvPr id="3" name="Рисунок 2"/>
          <p:cNvPicPr>
            <a:picLocks noChangeAspect="1"/>
          </p:cNvPicPr>
          <p:nvPr/>
        </p:nvPicPr>
        <p:blipFill>
          <a:blip r:embed="rId3"/>
          <a:stretch>
            <a:fillRect/>
          </a:stretch>
        </p:blipFill>
        <p:spPr>
          <a:xfrm>
            <a:off x="1363052" y="1931799"/>
            <a:ext cx="6546620" cy="4639501"/>
          </a:xfrm>
          <a:prstGeom prst="rect">
            <a:avLst/>
          </a:prstGeom>
        </p:spPr>
      </p:pic>
    </p:spTree>
    <p:extLst>
      <p:ext uri="{BB962C8B-B14F-4D97-AF65-F5344CB8AC3E}">
        <p14:creationId xmlns:p14="http://schemas.microsoft.com/office/powerpoint/2010/main" val="228647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67130" y="276107"/>
            <a:ext cx="7059354" cy="1493175"/>
          </a:xfrm>
          <a:prstGeom prst="rect">
            <a:avLst/>
          </a:prstGeom>
        </p:spPr>
      </p:pic>
      <p:sp>
        <p:nvSpPr>
          <p:cNvPr id="3" name="Прямоугольник 2"/>
          <p:cNvSpPr/>
          <p:nvPr/>
        </p:nvSpPr>
        <p:spPr>
          <a:xfrm>
            <a:off x="2440204" y="1444644"/>
            <a:ext cx="5586280" cy="324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3"/>
          <a:stretch>
            <a:fillRect/>
          </a:stretch>
        </p:blipFill>
        <p:spPr>
          <a:xfrm>
            <a:off x="967129" y="1769282"/>
            <a:ext cx="7000201" cy="1720588"/>
          </a:xfrm>
          <a:prstGeom prst="rect">
            <a:avLst/>
          </a:prstGeom>
        </p:spPr>
      </p:pic>
      <p:pic>
        <p:nvPicPr>
          <p:cNvPr id="5" name="Рисунок 4"/>
          <p:cNvPicPr>
            <a:picLocks noChangeAspect="1"/>
          </p:cNvPicPr>
          <p:nvPr/>
        </p:nvPicPr>
        <p:blipFill>
          <a:blip r:embed="rId4"/>
          <a:stretch>
            <a:fillRect/>
          </a:stretch>
        </p:blipFill>
        <p:spPr>
          <a:xfrm>
            <a:off x="1811669" y="3547153"/>
            <a:ext cx="5370276" cy="3106625"/>
          </a:xfrm>
          <a:prstGeom prst="rect">
            <a:avLst/>
          </a:prstGeom>
        </p:spPr>
      </p:pic>
      <p:sp>
        <p:nvSpPr>
          <p:cNvPr id="6" name="Прямоугольник 5"/>
          <p:cNvSpPr/>
          <p:nvPr/>
        </p:nvSpPr>
        <p:spPr>
          <a:xfrm>
            <a:off x="3046196" y="3208516"/>
            <a:ext cx="4980288" cy="281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66012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63300" y="285083"/>
            <a:ext cx="6565912" cy="4946417"/>
          </a:xfrm>
          <a:prstGeom prst="rect">
            <a:avLst/>
          </a:prstGeom>
        </p:spPr>
      </p:pic>
      <p:sp>
        <p:nvSpPr>
          <p:cNvPr id="3" name="Прямоугольник 2"/>
          <p:cNvSpPr/>
          <p:nvPr/>
        </p:nvSpPr>
        <p:spPr>
          <a:xfrm>
            <a:off x="7401770" y="4972388"/>
            <a:ext cx="546476" cy="367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64052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09234" y="311930"/>
            <a:ext cx="6706548" cy="1449400"/>
          </a:xfrm>
          <a:prstGeom prst="rect">
            <a:avLst/>
          </a:prstGeom>
        </p:spPr>
      </p:pic>
      <p:pic>
        <p:nvPicPr>
          <p:cNvPr id="3" name="Рисунок 2"/>
          <p:cNvPicPr>
            <a:picLocks noChangeAspect="1"/>
          </p:cNvPicPr>
          <p:nvPr/>
        </p:nvPicPr>
        <p:blipFill>
          <a:blip r:embed="rId3"/>
          <a:stretch>
            <a:fillRect/>
          </a:stretch>
        </p:blipFill>
        <p:spPr>
          <a:xfrm>
            <a:off x="1209234" y="1801991"/>
            <a:ext cx="6554340" cy="2602279"/>
          </a:xfrm>
          <a:prstGeom prst="rect">
            <a:avLst/>
          </a:prstGeom>
        </p:spPr>
      </p:pic>
    </p:spTree>
    <p:extLst>
      <p:ext uri="{BB962C8B-B14F-4D97-AF65-F5344CB8AC3E}">
        <p14:creationId xmlns:p14="http://schemas.microsoft.com/office/powerpoint/2010/main" val="3652469316"/>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395</TotalTime>
  <Words>558</Words>
  <Application>Microsoft Office PowerPoint</Application>
  <PresentationFormat>Экран (4:3)</PresentationFormat>
  <Paragraphs>37</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Calibri</vt:lpstr>
      <vt:lpstr>Calibri Light</vt:lpstr>
      <vt:lpstr>Segoe UI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Потапов Владимир Владимирович</dc:creator>
  <cp:lastModifiedBy>Потапов Владимир Владимирович</cp:lastModifiedBy>
  <cp:revision>9</cp:revision>
  <dcterms:created xsi:type="dcterms:W3CDTF">2021-03-03T09:00:38Z</dcterms:created>
  <dcterms:modified xsi:type="dcterms:W3CDTF">2021-03-04T10:32:24Z</dcterms:modified>
</cp:coreProperties>
</file>